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5"/>
  </p:notesMasterIdLst>
  <p:handoutMasterIdLst>
    <p:handoutMasterId r:id="rId26"/>
  </p:handoutMasterIdLst>
  <p:sldIdLst>
    <p:sldId id="256" r:id="rId2"/>
    <p:sldId id="274" r:id="rId3"/>
    <p:sldId id="273" r:id="rId4"/>
    <p:sldId id="258" r:id="rId5"/>
    <p:sldId id="259" r:id="rId6"/>
    <p:sldId id="261" r:id="rId7"/>
    <p:sldId id="260" r:id="rId8"/>
    <p:sldId id="276" r:id="rId9"/>
    <p:sldId id="272" r:id="rId10"/>
    <p:sldId id="262" r:id="rId11"/>
    <p:sldId id="263" r:id="rId12"/>
    <p:sldId id="277" r:id="rId13"/>
    <p:sldId id="264" r:id="rId14"/>
    <p:sldId id="265" r:id="rId15"/>
    <p:sldId id="266" r:id="rId16"/>
    <p:sldId id="267" r:id="rId17"/>
    <p:sldId id="279" r:id="rId18"/>
    <p:sldId id="268" r:id="rId19"/>
    <p:sldId id="278" r:id="rId20"/>
    <p:sldId id="275" r:id="rId21"/>
    <p:sldId id="269" r:id="rId22"/>
    <p:sldId id="271" r:id="rId23"/>
    <p:sldId id="270" r:id="rId2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91" autoAdjust="0"/>
    <p:restoredTop sz="94660"/>
  </p:normalViewPr>
  <p:slideViewPr>
    <p:cSldViewPr>
      <p:cViewPr>
        <p:scale>
          <a:sx n="66" d="100"/>
          <a:sy n="66" d="100"/>
        </p:scale>
        <p:origin x="-744" y="-162"/>
      </p:cViewPr>
      <p:guideLst>
        <p:guide orient="horz" pos="2160"/>
        <p:guide pos="2880"/>
      </p:guideLst>
    </p:cSldViewPr>
  </p:slideViewPr>
  <p:notesTextViewPr>
    <p:cViewPr>
      <p:scale>
        <a:sx n="150" d="100"/>
        <a:sy n="15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1" y="1"/>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Trebuchet MS" pitchFamily="34" charset="0"/>
              </a:defRPr>
            </a:lvl1pPr>
          </a:lstStyle>
          <a:p>
            <a:pPr>
              <a:defRPr/>
            </a:pPr>
            <a:endParaRPr lang="en-US"/>
          </a:p>
        </p:txBody>
      </p:sp>
      <p:sp>
        <p:nvSpPr>
          <p:cNvPr id="32771" name="Rectangle 3"/>
          <p:cNvSpPr>
            <a:spLocks noGrp="1" noChangeArrowheads="1"/>
          </p:cNvSpPr>
          <p:nvPr>
            <p:ph type="dt" sz="quarter" idx="1"/>
          </p:nvPr>
        </p:nvSpPr>
        <p:spPr bwMode="auto">
          <a:xfrm>
            <a:off x="3970939" y="1"/>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Trebuchet MS" pitchFamily="34" charset="0"/>
              </a:defRPr>
            </a:lvl1pPr>
          </a:lstStyle>
          <a:p>
            <a:pPr>
              <a:defRPr/>
            </a:pPr>
            <a:fld id="{B3F61B23-483D-4CE6-8893-F65FD3FFA472}" type="datetimeFigureOut">
              <a:rPr lang="en-US"/>
              <a:pPr>
                <a:defRPr/>
              </a:pPr>
              <a:t>9/13/2016</a:t>
            </a:fld>
            <a:endParaRPr lang="en-US"/>
          </a:p>
        </p:txBody>
      </p:sp>
      <p:sp>
        <p:nvSpPr>
          <p:cNvPr id="32772" name="Rectangle 4"/>
          <p:cNvSpPr>
            <a:spLocks noGrp="1" noChangeArrowheads="1"/>
          </p:cNvSpPr>
          <p:nvPr>
            <p:ph type="ftr" sz="quarter" idx="2"/>
          </p:nvPr>
        </p:nvSpPr>
        <p:spPr bwMode="auto">
          <a:xfrm>
            <a:off x="1" y="8829968"/>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Trebuchet MS" pitchFamily="34" charset="0"/>
              </a:defRPr>
            </a:lvl1pPr>
          </a:lstStyle>
          <a:p>
            <a:pPr>
              <a:defRPr/>
            </a:pPr>
            <a:endParaRPr lang="en-US"/>
          </a:p>
        </p:txBody>
      </p:sp>
      <p:sp>
        <p:nvSpPr>
          <p:cNvPr id="32773" name="Rectangle 5"/>
          <p:cNvSpPr>
            <a:spLocks noGrp="1" noChangeArrowheads="1"/>
          </p:cNvSpPr>
          <p:nvPr>
            <p:ph type="sldNum" sz="quarter" idx="3"/>
          </p:nvPr>
        </p:nvSpPr>
        <p:spPr bwMode="auto">
          <a:xfrm>
            <a:off x="3970939" y="8829968"/>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Trebuchet MS" pitchFamily="34" charset="0"/>
              </a:defRPr>
            </a:lvl1pPr>
          </a:lstStyle>
          <a:p>
            <a:pPr>
              <a:defRPr/>
            </a:pPr>
            <a:fld id="{A6263ADE-9C94-4FAA-AE9D-816147854DC5}" type="slidenum">
              <a:rPr lang="en-US"/>
              <a:pPr>
                <a:defRPr/>
              </a:pPr>
              <a:t>‹#›</a:t>
            </a:fld>
            <a:endParaRPr lang="en-US"/>
          </a:p>
        </p:txBody>
      </p:sp>
    </p:spTree>
    <p:extLst>
      <p:ext uri="{BB962C8B-B14F-4D97-AF65-F5344CB8AC3E}">
        <p14:creationId xmlns:p14="http://schemas.microsoft.com/office/powerpoint/2010/main" val="34958548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55" cy="46547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673" y="0"/>
            <a:ext cx="3038155" cy="465476"/>
          </a:xfrm>
          <a:prstGeom prst="rect">
            <a:avLst/>
          </a:prstGeom>
        </p:spPr>
        <p:txBody>
          <a:bodyPr vert="horz" lIns="91440" tIns="45720" rIns="91440" bIns="45720" rtlCol="0"/>
          <a:lstStyle>
            <a:lvl1pPr algn="r">
              <a:defRPr sz="1200"/>
            </a:lvl1pPr>
          </a:lstStyle>
          <a:p>
            <a:fld id="{5B61DA5E-B4D4-4861-8C90-B0B1F4145272}" type="datetimeFigureOut">
              <a:rPr lang="en-US" smtClean="0"/>
              <a:t>9/13/2016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355" y="4415462"/>
            <a:ext cx="5607691" cy="418436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286"/>
            <a:ext cx="3038155" cy="46547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673" y="8829286"/>
            <a:ext cx="3038155" cy="465476"/>
          </a:xfrm>
          <a:prstGeom prst="rect">
            <a:avLst/>
          </a:prstGeom>
        </p:spPr>
        <p:txBody>
          <a:bodyPr vert="horz" lIns="91440" tIns="45720" rIns="91440" bIns="45720" rtlCol="0" anchor="b"/>
          <a:lstStyle>
            <a:lvl1pPr algn="r">
              <a:defRPr sz="1200"/>
            </a:lvl1pPr>
          </a:lstStyle>
          <a:p>
            <a:fld id="{7E1BA4A1-3243-4FA2-8C00-FFB030C360C8}" type="slidenum">
              <a:rPr lang="en-US" smtClean="0"/>
              <a:t>‹#›</a:t>
            </a:fld>
            <a:endParaRPr lang="en-US"/>
          </a:p>
        </p:txBody>
      </p:sp>
    </p:spTree>
    <p:extLst>
      <p:ext uri="{BB962C8B-B14F-4D97-AF65-F5344CB8AC3E}">
        <p14:creationId xmlns:p14="http://schemas.microsoft.com/office/powerpoint/2010/main" val="3493098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1BA4A1-3243-4FA2-8C00-FFB030C360C8}" type="slidenum">
              <a:rPr lang="en-US" smtClean="0"/>
              <a:t>1</a:t>
            </a:fld>
            <a:endParaRPr lang="en-US"/>
          </a:p>
        </p:txBody>
      </p:sp>
    </p:spTree>
    <p:extLst>
      <p:ext uri="{BB962C8B-B14F-4D97-AF65-F5344CB8AC3E}">
        <p14:creationId xmlns:p14="http://schemas.microsoft.com/office/powerpoint/2010/main" val="333429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12"/>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en-US" smtClean="0"/>
              <a:t>Click to edit Master title style</a:t>
            </a:r>
            <a:endParaRPr lang="en-US" dirty="0"/>
          </a:p>
        </p:txBody>
      </p:sp>
      <p:sp>
        <p:nvSpPr>
          <p:cNvPr id="8" name="Date Placeholder 3"/>
          <p:cNvSpPr>
            <a:spLocks noGrp="1"/>
          </p:cNvSpPr>
          <p:nvPr>
            <p:ph type="dt" sz="half" idx="10"/>
          </p:nvPr>
        </p:nvSpPr>
        <p:spPr/>
        <p:txBody>
          <a:bodyPr/>
          <a:lstStyle>
            <a:lvl1pPr>
              <a:defRPr/>
            </a:lvl1pPr>
          </a:lstStyle>
          <a:p>
            <a:pPr>
              <a:defRPr/>
            </a:pPr>
            <a:fld id="{57E6EDEF-4B09-456E-82E4-183D2340D1DA}" type="datetimeFigureOut">
              <a:rPr lang="en-US"/>
              <a:pPr>
                <a:defRPr/>
              </a:pPr>
              <a:t>9/13/2016</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788A0DF0-ACE8-4219-9936-F1CDF49EF342}" type="slidenum">
              <a:rPr lang="en-US"/>
              <a:pPr>
                <a:defRPr/>
              </a:pPr>
              <a:t>‹#›</a:t>
            </a:fld>
            <a:endParaRPr lang="en-US"/>
          </a:p>
        </p:txBody>
      </p:sp>
    </p:spTree>
  </p:cSld>
  <p:clrMapOvr>
    <a:masterClrMapping/>
  </p:clrMapOvr>
  <p:transition spd="slow">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1243BD7-5C7D-4D0E-8BFA-C1A200676345}" type="datetimeFigureOut">
              <a:rPr lang="en-US"/>
              <a:pPr>
                <a:defRPr/>
              </a:pPr>
              <a:t>9/13/2016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7DD7FF-86C4-4AD2-A6FD-3E1A6EE6CB8C}" type="slidenum">
              <a:rPr lang="en-US"/>
              <a:pPr>
                <a:defRPr/>
              </a:pPr>
              <a:t>‹#›</a:t>
            </a:fld>
            <a:endParaRPr lang="en-US"/>
          </a:p>
        </p:txBody>
      </p:sp>
    </p:spTree>
  </p:cSld>
  <p:clrMapOvr>
    <a:masterClrMapping/>
  </p:clrMapOvr>
  <p:transition spd="slow">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0DF6ED23-1EEE-41F8-A731-1D49A94C000E}" type="datetimeFigureOut">
              <a:rPr lang="en-US"/>
              <a:pPr>
                <a:defRPr/>
              </a:pPr>
              <a:t>9/13/2016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7795D6B-3FC8-49D8-A24B-C321AFA4A23F}" type="slidenum">
              <a:rPr lang="en-US"/>
              <a:pPr>
                <a:defRPr/>
              </a:pPr>
              <a:t>‹#›</a:t>
            </a:fld>
            <a:endParaRPr lang="en-US"/>
          </a:p>
        </p:txBody>
      </p:sp>
    </p:spTree>
  </p:cSld>
  <p:clrMapOvr>
    <a:masterClrMapping/>
  </p:clrMapOvr>
  <p:transition spd="slow">
    <p:split orient="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93875" y="4371975"/>
            <a:ext cx="6511925" cy="1143000"/>
          </a:xfrm>
        </p:spPr>
        <p:txBody>
          <a:bodyPr/>
          <a:lstStyle/>
          <a:p>
            <a:r>
              <a:rPr lang="en-US"/>
              <a:t>Click to edit Master title style</a:t>
            </a:r>
          </a:p>
        </p:txBody>
      </p:sp>
      <p:sp>
        <p:nvSpPr>
          <p:cNvPr id="3" name="Text Placeholder 2"/>
          <p:cNvSpPr>
            <a:spLocks noGrp="1"/>
          </p:cNvSpPr>
          <p:nvPr>
            <p:ph type="body" sz="half" idx="1"/>
          </p:nvPr>
        </p:nvSpPr>
        <p:spPr>
          <a:xfrm>
            <a:off x="1143000" y="731838"/>
            <a:ext cx="3124200" cy="34750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19600" y="731838"/>
            <a:ext cx="3124200" cy="34750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1C7F1676-EF18-4B64-A5AA-96E793904889}" type="datetimeFigureOut">
              <a:rPr lang="en-US"/>
              <a:pPr>
                <a:defRPr/>
              </a:pPr>
              <a:t>9/13/2016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8B8910F-70C2-4BCF-A45B-6629A2532D55}"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3551E1CD-AE45-4945-8D31-87A424DB8526}" type="datetimeFigureOut">
              <a:rPr lang="en-US"/>
              <a:pPr>
                <a:defRPr/>
              </a:pPr>
              <a:t>9/13/2016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B3BE0C-7D39-41FF-BBD3-FCF41A3FD66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4"/>
          </p:nvPr>
        </p:nvSpPr>
        <p:spPr/>
        <p:txBody>
          <a:bodyPr/>
          <a:lstStyle>
            <a:lvl1pPr>
              <a:defRPr/>
            </a:lvl1pPr>
          </a:lstStyle>
          <a:p>
            <a:pPr>
              <a:defRPr/>
            </a:pPr>
            <a:fld id="{6EC7BC7D-2EF8-49BF-BBE0-D78376715B37}" type="datetimeFigureOut">
              <a:rPr lang="en-US"/>
              <a:pPr>
                <a:defRPr/>
              </a:pPr>
              <a:t>9/13/2016</a:t>
            </a:fld>
            <a:endParaRPr lang="en-US"/>
          </a:p>
        </p:txBody>
      </p:sp>
      <p:sp>
        <p:nvSpPr>
          <p:cNvPr id="5" name="Footer Placeholder 4"/>
          <p:cNvSpPr>
            <a:spLocks noGrp="1"/>
          </p:cNvSpPr>
          <p:nvPr>
            <p:ph type="ftr" sz="quarter" idx="15"/>
          </p:nvPr>
        </p:nvSpPr>
        <p:spPr/>
        <p:txBody>
          <a:bodyPr/>
          <a:lstStyle>
            <a:lvl1pPr>
              <a:defRPr/>
            </a:lvl1pPr>
          </a:lstStyle>
          <a:p>
            <a:pPr>
              <a:defRPr/>
            </a:pPr>
            <a:endParaRPr lang="en-US"/>
          </a:p>
        </p:txBody>
      </p:sp>
      <p:sp>
        <p:nvSpPr>
          <p:cNvPr id="6" name="Slide Number Placeholder 5"/>
          <p:cNvSpPr>
            <a:spLocks noGrp="1"/>
          </p:cNvSpPr>
          <p:nvPr>
            <p:ph type="sldNum" sz="quarter" idx="16"/>
          </p:nvPr>
        </p:nvSpPr>
        <p:spPr/>
        <p:txBody>
          <a:bodyPr/>
          <a:lstStyle>
            <a:lvl1pPr>
              <a:defRPr/>
            </a:lvl1pPr>
          </a:lstStyle>
          <a:p>
            <a:pPr>
              <a:defRPr/>
            </a:pPr>
            <a:fld id="{61B773CB-1E7F-4DC0-99B1-B8137836DA65}" type="slidenum">
              <a:rPr lang="en-US"/>
              <a:pPr>
                <a:defRPr/>
              </a:pPr>
              <a:t>‹#›</a:t>
            </a:fld>
            <a:endParaRPr lang="en-US"/>
          </a:p>
        </p:txBody>
      </p:sp>
    </p:spTree>
  </p:cSld>
  <p:clrMapOvr>
    <a:masterClrMapping/>
  </p:clrMapOvr>
  <p:transition spd="slow">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lstStyle>
          <a:p>
            <a:pPr>
              <a:defRPr/>
            </a:pPr>
            <a:fld id="{6D904E4C-3D34-4D1F-B7EB-C3E9B4DD0B78}" type="datetimeFigureOut">
              <a:rPr lang="en-US"/>
              <a:pPr>
                <a:defRPr/>
              </a:pPr>
              <a:t>9/13/2016</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9DD732BB-90F9-4897-AE76-528AFB51F50E}" type="slidenum">
              <a:rPr lang="en-US"/>
              <a:pPr>
                <a:defRPr/>
              </a:pPr>
              <a:t>‹#›</a:t>
            </a:fld>
            <a:endParaRPr lang="en-US"/>
          </a:p>
        </p:txBody>
      </p:sp>
    </p:spTree>
  </p:cSld>
  <p:clrMapOvr>
    <a:masterClrMapping/>
  </p:clrMapOvr>
  <p:transition spd="slow">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5"/>
          </p:nvPr>
        </p:nvSpPr>
        <p:spPr/>
        <p:txBody>
          <a:bodyPr/>
          <a:lstStyle>
            <a:lvl1pPr>
              <a:defRPr/>
            </a:lvl1pPr>
          </a:lstStyle>
          <a:p>
            <a:pPr>
              <a:defRPr/>
            </a:pPr>
            <a:fld id="{6C888650-46C5-4AE5-BD2D-940C96A4F81A}" type="datetimeFigureOut">
              <a:rPr lang="en-US"/>
              <a:pPr>
                <a:defRPr/>
              </a:pPr>
              <a:t>9/13/2016</a:t>
            </a:fld>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pPr>
              <a:defRPr/>
            </a:pPr>
            <a:fld id="{4347A9A4-36B9-4E12-B6C6-F05EC86D1B9E}" type="slidenum">
              <a:rPr lang="en-US"/>
              <a:pPr>
                <a:defRPr/>
              </a:pPr>
              <a:t>‹#›</a:t>
            </a:fld>
            <a:endParaRPr lang="en-US"/>
          </a:p>
        </p:txBody>
      </p:sp>
    </p:spTree>
  </p:cSld>
  <p:clrMapOvr>
    <a:masterClrMapping/>
  </p:clrMapOvr>
  <p:transition spd="slow">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41FF2220-A369-4CFF-8E74-8B5A0CA742DF}" type="datetimeFigureOut">
              <a:rPr lang="en-US"/>
              <a:pPr>
                <a:defRPr/>
              </a:pPr>
              <a:t>9/13/2016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EF8982B-46DC-44FD-B55F-567349217148}" type="slidenum">
              <a:rPr lang="en-US"/>
              <a:pPr>
                <a:defRPr/>
              </a:pPr>
              <a:t>‹#›</a:t>
            </a:fld>
            <a:endParaRPr lang="en-US"/>
          </a:p>
        </p:txBody>
      </p:sp>
    </p:spTree>
  </p:cSld>
  <p:clrMapOvr>
    <a:masterClrMapping/>
  </p:clrMapOvr>
  <p:transition spd="slow">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05A12081-0522-490B-8ADB-EC1877C25297}" type="datetimeFigureOut">
              <a:rPr lang="en-US"/>
              <a:pPr>
                <a:defRPr/>
              </a:pPr>
              <a:t>9/13/2016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21EBFA5-8B42-44DA-A769-8319613E2C66}" type="slidenum">
              <a:rPr lang="en-US"/>
              <a:pPr>
                <a:defRPr/>
              </a:pPr>
              <a:t>‹#›</a:t>
            </a:fld>
            <a:endParaRPr lang="en-US"/>
          </a:p>
        </p:txBody>
      </p:sp>
    </p:spTree>
  </p:cSld>
  <p:clrMapOvr>
    <a:masterClrMapping/>
  </p:clrMapOvr>
  <p:transition spd="slow">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75939AE-65D8-42A5-890C-2F37D81BBE54}" type="datetimeFigureOut">
              <a:rPr lang="en-US"/>
              <a:pPr>
                <a:defRPr/>
              </a:pPr>
              <a:t>9/13/2016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1C2B79F-0A6D-4D15-82CD-FBA0CE99AC6F}" type="slidenum">
              <a:rPr lang="en-US"/>
              <a:pPr>
                <a:defRPr/>
              </a:pPr>
              <a:t>‹#›</a:t>
            </a:fld>
            <a:endParaRPr lang="en-US"/>
          </a:p>
        </p:txBody>
      </p:sp>
    </p:spTree>
  </p:cSld>
  <p:clrMapOvr>
    <a:masterClrMapping/>
  </p:clrMapOvr>
  <p:transition spd="slow">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FF4F5BD-035A-49E5-8C8F-D05E9222FC23}" type="datetimeFigureOut">
              <a:rPr lang="en-US"/>
              <a:pPr>
                <a:defRPr/>
              </a:pPr>
              <a:t>9/13/2016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CDD9CC3-EF11-4D29-8DCB-EE4DD905A4B8}" type="slidenum">
              <a:rPr lang="en-US"/>
              <a:pPr>
                <a:defRPr/>
              </a:pPr>
              <a:t>‹#›</a:t>
            </a:fld>
            <a:endParaRPr lang="en-US"/>
          </a:p>
        </p:txBody>
      </p:sp>
    </p:spTree>
  </p:cSld>
  <p:clrMapOvr>
    <a:masterClrMapping/>
  </p:clrMapOvr>
  <p:transition spd="slow">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9"/>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en-US" smtClean="0"/>
              <a:t>Click to edit Master title style</a:t>
            </a:r>
            <a:endParaRPr lang="en-US" dirty="0"/>
          </a:p>
        </p:txBody>
      </p:sp>
      <p:sp>
        <p:nvSpPr>
          <p:cNvPr id="9" name="Date Placeholder 4"/>
          <p:cNvSpPr>
            <a:spLocks noGrp="1"/>
          </p:cNvSpPr>
          <p:nvPr>
            <p:ph type="dt" sz="half" idx="10"/>
          </p:nvPr>
        </p:nvSpPr>
        <p:spPr/>
        <p:txBody>
          <a:bodyPr/>
          <a:lstStyle>
            <a:lvl1pPr>
              <a:defRPr/>
            </a:lvl1pPr>
          </a:lstStyle>
          <a:p>
            <a:pPr>
              <a:defRPr/>
            </a:pPr>
            <a:fld id="{AD13B6C4-7ADD-44B8-9843-DEB293CD5A69}" type="datetimeFigureOut">
              <a:rPr lang="en-US"/>
              <a:pPr>
                <a:defRPr/>
              </a:pPr>
              <a:t>9/13/2016</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pPr>
              <a:defRPr/>
            </a:pPr>
            <a:fld id="{37D33BE6-DFEB-4685-9C09-F4144DD1FB30}" type="slidenum">
              <a:rPr lang="en-US"/>
              <a:pPr>
                <a:defRPr/>
              </a:pPr>
              <a:t>‹#›</a:t>
            </a:fld>
            <a:endParaRPr lang="en-US"/>
          </a:p>
        </p:txBody>
      </p:sp>
    </p:spTree>
  </p:cSld>
  <p:clrMapOvr>
    <a:masterClrMapping/>
  </p:clrMapOvr>
  <p:transition spd="slow">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1037" name="Text Placeholder 2"/>
          <p:cNvSpPr>
            <a:spLocks noGrp="1"/>
          </p:cNvSpPr>
          <p:nvPr>
            <p:ph type="body" idx="1"/>
          </p:nvPr>
        </p:nvSpPr>
        <p:spPr bwMode="auto">
          <a:xfrm>
            <a:off x="1143000" y="731838"/>
            <a:ext cx="6400800" cy="34750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fontAlgn="auto">
              <a:spcBef>
                <a:spcPts val="0"/>
              </a:spcBef>
              <a:spcAft>
                <a:spcPts val="0"/>
              </a:spcAft>
              <a:defRPr sz="1100" b="1">
                <a:solidFill>
                  <a:schemeClr val="tx1">
                    <a:lumMod val="50000"/>
                    <a:lumOff val="50000"/>
                  </a:schemeClr>
                </a:solidFill>
                <a:latin typeface="+mn-lt"/>
              </a:defRPr>
            </a:lvl1pPr>
          </a:lstStyle>
          <a:p>
            <a:pPr>
              <a:defRPr/>
            </a:pPr>
            <a:fld id="{3C7B7BB6-38DE-4B78-86E3-5ED7FC1EC475}" type="datetimeFigureOut">
              <a:rPr lang="en-US"/>
              <a:pPr>
                <a:defRPr/>
              </a:pPr>
              <a:t>9/13/2016</a:t>
            </a:fld>
            <a:endParaRPr lang="en-US"/>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fontAlgn="auto">
              <a:spcBef>
                <a:spcPts val="0"/>
              </a:spcBef>
              <a:spcAft>
                <a:spcPts val="0"/>
              </a:spcAft>
              <a:defRPr sz="1100" b="1">
                <a:solidFill>
                  <a:schemeClr val="tx1">
                    <a:lumMod val="50000"/>
                    <a:lumOff val="50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fontAlgn="auto">
              <a:spcBef>
                <a:spcPts val="0"/>
              </a:spcBef>
              <a:spcAft>
                <a:spcPts val="0"/>
              </a:spcAft>
              <a:defRPr sz="1200" b="1">
                <a:solidFill>
                  <a:schemeClr val="tx1">
                    <a:lumMod val="50000"/>
                    <a:lumOff val="50000"/>
                  </a:schemeClr>
                </a:solidFill>
                <a:latin typeface="+mn-lt"/>
              </a:defRPr>
            </a:lvl1pPr>
          </a:lstStyle>
          <a:p>
            <a:pPr>
              <a:defRPr/>
            </a:pPr>
            <a:fld id="{EA0B9DD1-F0A6-4E13-A1F8-D1D1C6FB11C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00" r:id="rId2"/>
    <p:sldLayoutId id="2147483711" r:id="rId3"/>
    <p:sldLayoutId id="2147483701" r:id="rId4"/>
    <p:sldLayoutId id="2147483702" r:id="rId5"/>
    <p:sldLayoutId id="2147483703" r:id="rId6"/>
    <p:sldLayoutId id="2147483704" r:id="rId7"/>
    <p:sldLayoutId id="2147483705" r:id="rId8"/>
    <p:sldLayoutId id="2147483712" r:id="rId9"/>
    <p:sldLayoutId id="2147483706" r:id="rId10"/>
    <p:sldLayoutId id="2147483707" r:id="rId11"/>
    <p:sldLayoutId id="2147483708" r:id="rId12"/>
    <p:sldLayoutId id="2147483709" r:id="rId13"/>
  </p:sldLayoutIdLst>
  <p:transition spd="slow">
    <p:split orient="vert"/>
  </p:transition>
  <p:timing>
    <p:tnLst>
      <p:par>
        <p:cTn id="1" dur="indefinite" restart="never" nodeType="tmRoot"/>
      </p:par>
    </p:tnLst>
  </p:timing>
  <p:txStyles>
    <p:titleStyle>
      <a:lvl1pPr marL="319088" indent="-319088" algn="r" rtl="0" eaLnBrk="0" fontAlgn="base" hangingPunct="0">
        <a:spcBef>
          <a:spcPct val="0"/>
        </a:spcBef>
        <a:spcAft>
          <a:spcPct val="0"/>
        </a:spcAft>
        <a:buClr>
          <a:srgbClr val="C3260C"/>
        </a:buClr>
        <a:buSzPct val="128000"/>
        <a:buFont typeface="Georgia"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2pPr>
      <a:lvl3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3pPr>
      <a:lvl4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4pPr>
      <a:lvl5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C3260C"/>
        </a:buClr>
        <a:buSzPct val="130000"/>
        <a:buFont typeface="Georgia"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C3260C"/>
        </a:buClr>
        <a:buSzPct val="130000"/>
        <a:buFont typeface="Georgia"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C3260C"/>
        </a:buClr>
        <a:buSzPct val="130000"/>
        <a:buFont typeface="Georgia"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C3260C"/>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slideLayout" Target="../slideLayouts/slideLayout7.xml"/><Relationship Id="rId5" Type="http://schemas.openxmlformats.org/officeDocument/2006/relationships/image" Target="../media/image21.png"/><Relationship Id="rId4" Type="http://schemas.openxmlformats.org/officeDocument/2006/relationships/image" Target="../media/image20.wmf"/></Relationships>
</file>

<file path=ppt/slides/_rels/slide15.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slideLayout" Target="../slideLayouts/slideLayout7.xml"/><Relationship Id="rId4" Type="http://schemas.openxmlformats.org/officeDocument/2006/relationships/image" Target="../media/image24.wmf"/></Relationships>
</file>

<file path=ppt/slides/_rels/slide16.x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slideLayout" Target="../slideLayouts/slideLayout7.xml"/><Relationship Id="rId4" Type="http://schemas.openxmlformats.org/officeDocument/2006/relationships/image" Target="../media/image27.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mailto:clare.curtis@wcsdny.org" TargetMode="Externa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8" Type="http://schemas.openxmlformats.org/officeDocument/2006/relationships/image" Target="../media/image38.wmf"/><Relationship Id="rId3" Type="http://schemas.openxmlformats.org/officeDocument/2006/relationships/image" Target="../media/image33.wmf"/><Relationship Id="rId7" Type="http://schemas.openxmlformats.org/officeDocument/2006/relationships/image" Target="../media/image37.wmf"/><Relationship Id="rId12" Type="http://schemas.openxmlformats.org/officeDocument/2006/relationships/image" Target="../media/image42.wmf"/><Relationship Id="rId2" Type="http://schemas.openxmlformats.org/officeDocument/2006/relationships/image" Target="../media/image32.wmf"/><Relationship Id="rId1" Type="http://schemas.openxmlformats.org/officeDocument/2006/relationships/slideLayout" Target="../slideLayouts/slideLayout7.xml"/><Relationship Id="rId6" Type="http://schemas.openxmlformats.org/officeDocument/2006/relationships/image" Target="../media/image36.wmf"/><Relationship Id="rId11" Type="http://schemas.openxmlformats.org/officeDocument/2006/relationships/image" Target="../media/image41.wmf"/><Relationship Id="rId5" Type="http://schemas.openxmlformats.org/officeDocument/2006/relationships/image" Target="../media/image35.wmf"/><Relationship Id="rId10" Type="http://schemas.openxmlformats.org/officeDocument/2006/relationships/image" Target="../media/image40.wmf"/><Relationship Id="rId4" Type="http://schemas.openxmlformats.org/officeDocument/2006/relationships/image" Target="../media/image34.wmf"/><Relationship Id="rId9" Type="http://schemas.openxmlformats.org/officeDocument/2006/relationships/image" Target="../media/image39.wmf"/></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ubtitle 2"/>
          <p:cNvSpPr>
            <a:spLocks noGrp="1"/>
          </p:cNvSpPr>
          <p:nvPr>
            <p:ph type="subTitle" idx="1"/>
          </p:nvPr>
        </p:nvSpPr>
        <p:spPr>
          <a:xfrm>
            <a:off x="1752600" y="5181600"/>
            <a:ext cx="5637213" cy="881063"/>
          </a:xfrm>
        </p:spPr>
        <p:txBody>
          <a:bodyPr/>
          <a:lstStyle/>
          <a:p>
            <a:pPr eaLnBrk="1" hangingPunct="1"/>
            <a:r>
              <a:rPr lang="en-US" dirty="0" smtClean="0"/>
              <a:t>         Mrs. Curtis’ Fifth Grade Class</a:t>
            </a:r>
          </a:p>
          <a:p>
            <a:pPr algn="ctr" eaLnBrk="1" hangingPunct="1"/>
            <a:r>
              <a:rPr lang="en-US" dirty="0" smtClean="0"/>
              <a:t>Room 21</a:t>
            </a:r>
          </a:p>
        </p:txBody>
      </p:sp>
      <p:sp>
        <p:nvSpPr>
          <p:cNvPr id="16386" name="WordArt 4" descr="Paper bag"/>
          <p:cNvSpPr>
            <a:spLocks noChangeArrowheads="1" noChangeShapeType="1" noTextEdit="1"/>
          </p:cNvSpPr>
          <p:nvPr/>
        </p:nvSpPr>
        <p:spPr bwMode="auto">
          <a:xfrm>
            <a:off x="1600200" y="2209800"/>
            <a:ext cx="5410200" cy="2438400"/>
          </a:xfrm>
          <a:prstGeom prst="rect">
            <a:avLst/>
          </a:prstGeom>
        </p:spPr>
        <p:txBody>
          <a:bodyPr wrap="none" fromWordArt="1">
            <a:prstTxWarp prst="textPlain">
              <a:avLst>
                <a:gd name="adj" fmla="val 50000"/>
              </a:avLst>
            </a:prstTxWarp>
          </a:bodyPr>
          <a:lstStyle/>
          <a:p>
            <a:pPr algn="ctr"/>
            <a:r>
              <a:rPr lang="en-US" sz="3600" kern="10" dirty="0">
                <a:ln w="9525">
                  <a:solidFill>
                    <a:srgbClr val="008000"/>
                  </a:solidFill>
                  <a:round/>
                  <a:headEnd/>
                  <a:tailEnd/>
                </a:ln>
                <a:blipFill dpi="0" rotWithShape="0">
                  <a:blip r:embed="rId3"/>
                  <a:srcRect/>
                  <a:tile tx="0" ty="0" sx="100000" sy="100000" flip="none" algn="tl"/>
                </a:blipFill>
                <a:effectLst>
                  <a:outerShdw dist="563972" dir="14049741" sx="125000" sy="125000" algn="tl" rotWithShape="0">
                    <a:srgbClr val="C7DFD3">
                      <a:alpha val="79999"/>
                    </a:srgbClr>
                  </a:outerShdw>
                </a:effectLst>
                <a:latin typeface="Times New Roman"/>
                <a:cs typeface="Times New Roman"/>
              </a:rPr>
              <a:t> *Parents as Partners*</a:t>
            </a:r>
          </a:p>
          <a:p>
            <a:pPr algn="ctr"/>
            <a:r>
              <a:rPr lang="en-US" sz="3600" kern="10" dirty="0" smtClean="0">
                <a:ln w="9525">
                  <a:solidFill>
                    <a:srgbClr val="008000"/>
                  </a:solidFill>
                  <a:round/>
                  <a:headEnd/>
                  <a:tailEnd/>
                </a:ln>
                <a:blipFill dpi="0" rotWithShape="0">
                  <a:blip r:embed="rId3"/>
                  <a:srcRect/>
                  <a:tile tx="0" ty="0" sx="100000" sy="100000" flip="none" algn="tl"/>
                </a:blipFill>
                <a:effectLst>
                  <a:outerShdw dist="563972" dir="14049741" sx="125000" sy="125000" algn="tl" rotWithShape="0">
                    <a:srgbClr val="C7DFD3">
                      <a:alpha val="79999"/>
                    </a:srgbClr>
                  </a:outerShdw>
                </a:effectLst>
                <a:latin typeface="Times New Roman"/>
                <a:cs typeface="Times New Roman"/>
              </a:rPr>
              <a:t>2016</a:t>
            </a:r>
            <a:endParaRPr lang="en-US" sz="3600" kern="10" dirty="0">
              <a:ln w="9525">
                <a:solidFill>
                  <a:srgbClr val="008000"/>
                </a:solidFill>
                <a:round/>
                <a:headEnd/>
                <a:tailEnd/>
              </a:ln>
              <a:blipFill dpi="0" rotWithShape="0">
                <a:blip r:embed="rId3"/>
                <a:srcRect/>
                <a:tile tx="0" ty="0" sx="100000" sy="100000" flip="none" algn="tl"/>
              </a:blipFill>
              <a:effectLst>
                <a:outerShdw dist="563972" dir="14049741" sx="125000" sy="125000" algn="tl" rotWithShape="0">
                  <a:srgbClr val="C7DFD3">
                    <a:alpha val="79999"/>
                  </a:srgbClr>
                </a:outerShdw>
              </a:effectLst>
              <a:latin typeface="Times New Roman"/>
              <a:cs typeface="Times New Roman"/>
            </a:endParaRPr>
          </a:p>
        </p:txBody>
      </p:sp>
    </p:spTree>
  </p:cSld>
  <p:clrMapOvr>
    <a:masterClrMapping/>
  </p:clrMapOvr>
  <p:transition spd="slow">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91611" y="152400"/>
            <a:ext cx="3786614" cy="923330"/>
          </a:xfrm>
          <a:prstGeom prst="rect">
            <a:avLst/>
          </a:prstGeom>
          <a:noFill/>
        </p:spPr>
        <p:txBody>
          <a:bodyPr wrap="none">
            <a:spAutoFit/>
          </a:bodyPr>
          <a:lstStyle/>
          <a:p>
            <a:pPr algn="ctr" fontAlgn="auto">
              <a:spcBef>
                <a:spcPts val="0"/>
              </a:spcBef>
              <a:spcAft>
                <a:spcPts val="0"/>
              </a:spcAft>
              <a:defRPr/>
            </a:pPr>
            <a:r>
              <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rPr>
              <a:t>Curriculum</a:t>
            </a:r>
          </a:p>
        </p:txBody>
      </p:sp>
      <p:sp>
        <p:nvSpPr>
          <p:cNvPr id="4" name="TextBox 3"/>
          <p:cNvSpPr txBox="1"/>
          <p:nvPr/>
        </p:nvSpPr>
        <p:spPr>
          <a:xfrm>
            <a:off x="381000" y="1044936"/>
            <a:ext cx="2210611" cy="769441"/>
          </a:xfrm>
          <a:prstGeom prst="rect">
            <a:avLst/>
          </a:prstGeom>
          <a:noFill/>
        </p:spPr>
        <p:txBody>
          <a:bodyPr>
            <a:spAutoFit/>
          </a:bodyPr>
          <a:lstStyle/>
          <a:p>
            <a:pPr fontAlgn="auto">
              <a:spcBef>
                <a:spcPts val="0"/>
              </a:spcBef>
              <a:spcAft>
                <a:spcPts val="0"/>
              </a:spcAft>
              <a:defRPr/>
            </a:pPr>
            <a:r>
              <a:rPr lang="en-US" sz="44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mn-lt"/>
              </a:rPr>
              <a:t>Math ~ </a:t>
            </a:r>
            <a:endParaRPr lang="en-US" sz="4400" dirty="0">
              <a:latin typeface="+mn-lt"/>
            </a:endParaRPr>
          </a:p>
        </p:txBody>
      </p:sp>
      <p:sp>
        <p:nvSpPr>
          <p:cNvPr id="5" name="TextBox 4"/>
          <p:cNvSpPr txBox="1"/>
          <p:nvPr/>
        </p:nvSpPr>
        <p:spPr>
          <a:xfrm>
            <a:off x="381000" y="2819400"/>
            <a:ext cx="2057400" cy="769441"/>
          </a:xfrm>
          <a:prstGeom prst="rect">
            <a:avLst/>
          </a:prstGeom>
          <a:noFill/>
        </p:spPr>
        <p:txBody>
          <a:bodyPr>
            <a:spAutoFit/>
          </a:bodyPr>
          <a:lstStyle/>
          <a:p>
            <a:pPr fontAlgn="auto">
              <a:spcBef>
                <a:spcPts val="0"/>
              </a:spcBef>
              <a:spcAft>
                <a:spcPts val="0"/>
              </a:spcAft>
              <a:defRPr/>
            </a:pPr>
            <a:r>
              <a:rPr lang="en-US" sz="44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mn-lt"/>
              </a:rPr>
              <a:t>ELA ~</a:t>
            </a:r>
            <a:endParaRPr lang="en-US" sz="4400" dirty="0">
              <a:latin typeface="+mn-lt"/>
            </a:endParaRPr>
          </a:p>
        </p:txBody>
      </p:sp>
      <p:pic>
        <p:nvPicPr>
          <p:cNvPr id="25604" name="Picture 2" descr="C:\Users\Owner\AppData\Local\Microsoft\Windows\Temporary Internet Files\Content.IE5\09AXLDM0\MC900440428[1].wmf"/>
          <p:cNvPicPr>
            <a:picLocks noChangeAspect="1" noChangeArrowheads="1"/>
          </p:cNvPicPr>
          <p:nvPr/>
        </p:nvPicPr>
        <p:blipFill>
          <a:blip r:embed="rId2"/>
          <a:srcRect/>
          <a:stretch>
            <a:fillRect/>
          </a:stretch>
        </p:blipFill>
        <p:spPr bwMode="auto">
          <a:xfrm>
            <a:off x="7162800" y="4953000"/>
            <a:ext cx="1736725" cy="1828800"/>
          </a:xfrm>
          <a:prstGeom prst="rect">
            <a:avLst/>
          </a:prstGeom>
          <a:noFill/>
          <a:ln w="9525">
            <a:noFill/>
            <a:miter lim="800000"/>
            <a:headEnd/>
            <a:tailEnd/>
          </a:ln>
        </p:spPr>
      </p:pic>
      <p:sp>
        <p:nvSpPr>
          <p:cNvPr id="6" name="TextBox 5"/>
          <p:cNvSpPr txBox="1">
            <a:spLocks noChangeArrowheads="1"/>
          </p:cNvSpPr>
          <p:nvPr/>
        </p:nvSpPr>
        <p:spPr bwMode="auto">
          <a:xfrm>
            <a:off x="609600" y="3660775"/>
            <a:ext cx="6172200" cy="3138488"/>
          </a:xfrm>
          <a:prstGeom prst="rect">
            <a:avLst/>
          </a:prstGeom>
          <a:noFill/>
          <a:ln w="9525">
            <a:noFill/>
            <a:miter lim="800000"/>
            <a:headEnd/>
            <a:tailEnd/>
          </a:ln>
        </p:spPr>
        <p:txBody>
          <a:bodyPr>
            <a:spAutoFit/>
          </a:bodyPr>
          <a:lstStyle/>
          <a:p>
            <a:r>
              <a:rPr lang="en-US" dirty="0">
                <a:latin typeface="Trebuchet MS" pitchFamily="34" charset="0"/>
              </a:rPr>
              <a:t>Readers Workshop:  mini-lessons, conferring, strategy reading groups, independent reading time, readers’ notebook</a:t>
            </a:r>
          </a:p>
          <a:p>
            <a:endParaRPr lang="en-US" dirty="0">
              <a:latin typeface="Trebuchet MS" pitchFamily="34" charset="0"/>
            </a:endParaRPr>
          </a:p>
          <a:p>
            <a:r>
              <a:rPr lang="en-US" dirty="0">
                <a:latin typeface="Trebuchet MS" pitchFamily="34" charset="0"/>
              </a:rPr>
              <a:t>Writers Workshop:  mini-lessons, conferring, narrative writing, argumentative/persuasive writing, research writing</a:t>
            </a:r>
          </a:p>
          <a:p>
            <a:endParaRPr lang="en-US" dirty="0">
              <a:latin typeface="Trebuchet MS" pitchFamily="34" charset="0"/>
            </a:endParaRPr>
          </a:p>
          <a:p>
            <a:r>
              <a:rPr lang="en-US" dirty="0" smtClean="0">
                <a:latin typeface="Trebuchet MS" pitchFamily="34" charset="0"/>
              </a:rPr>
              <a:t>Individualized spelling lists</a:t>
            </a:r>
            <a:endParaRPr lang="en-US" dirty="0">
              <a:latin typeface="Trebuchet MS" pitchFamily="34" charset="0"/>
            </a:endParaRPr>
          </a:p>
          <a:p>
            <a:endParaRPr lang="en-US" dirty="0">
              <a:latin typeface="Trebuchet MS" pitchFamily="34" charset="0"/>
            </a:endParaRPr>
          </a:p>
          <a:p>
            <a:r>
              <a:rPr lang="en-US" dirty="0">
                <a:latin typeface="Trebuchet MS" pitchFamily="34" charset="0"/>
              </a:rPr>
              <a:t>Elements of Reading </a:t>
            </a:r>
            <a:r>
              <a:rPr lang="en-US" dirty="0" smtClean="0">
                <a:latin typeface="Trebuchet MS" pitchFamily="34" charset="0"/>
              </a:rPr>
              <a:t>Vocabulary: 8 Words per Unit</a:t>
            </a:r>
            <a:endParaRPr lang="en-US" dirty="0">
              <a:latin typeface="Trebuchet MS" pitchFamily="34" charset="0"/>
            </a:endParaRPr>
          </a:p>
        </p:txBody>
      </p:sp>
      <p:pic>
        <p:nvPicPr>
          <p:cNvPr id="25606" name="Picture 3" descr="C:\Users\Owner\AppData\Local\Microsoft\Windows\Temporary Internet Files\Content.IE5\09AXLDM0\MC900139725[1].wmf"/>
          <p:cNvPicPr>
            <a:picLocks noChangeAspect="1" noChangeArrowheads="1"/>
          </p:cNvPicPr>
          <p:nvPr/>
        </p:nvPicPr>
        <p:blipFill>
          <a:blip r:embed="rId3"/>
          <a:srcRect/>
          <a:stretch>
            <a:fillRect/>
          </a:stretch>
        </p:blipFill>
        <p:spPr bwMode="auto">
          <a:xfrm>
            <a:off x="7126288" y="873125"/>
            <a:ext cx="1601787" cy="1149350"/>
          </a:xfrm>
          <a:prstGeom prst="rect">
            <a:avLst/>
          </a:prstGeom>
          <a:noFill/>
          <a:ln w="9525">
            <a:noFill/>
            <a:miter lim="800000"/>
            <a:headEnd/>
            <a:tailEnd/>
          </a:ln>
        </p:spPr>
      </p:pic>
      <p:sp>
        <p:nvSpPr>
          <p:cNvPr id="9" name="TextBox 8"/>
          <p:cNvSpPr txBox="1">
            <a:spLocks noChangeArrowheads="1"/>
          </p:cNvSpPr>
          <p:nvPr/>
        </p:nvSpPr>
        <p:spPr bwMode="auto">
          <a:xfrm>
            <a:off x="609600" y="1825625"/>
            <a:ext cx="6516688" cy="915988"/>
          </a:xfrm>
          <a:prstGeom prst="rect">
            <a:avLst/>
          </a:prstGeom>
          <a:noFill/>
          <a:ln w="9525">
            <a:noFill/>
            <a:miter lim="800000"/>
            <a:headEnd/>
            <a:tailEnd/>
          </a:ln>
        </p:spPr>
        <p:txBody>
          <a:bodyPr>
            <a:spAutoFit/>
          </a:bodyPr>
          <a:lstStyle/>
          <a:p>
            <a:r>
              <a:rPr lang="en-US">
                <a:latin typeface="Trebuchet MS" pitchFamily="34" charset="0"/>
              </a:rPr>
              <a:t>Operations and Algebraic Thinking, Number and Operations in Base Ten, Fractions, Measurement and Data, and Geometry  (Math In-Focus Textbook and workbook)</a:t>
            </a:r>
          </a:p>
        </p:txBody>
      </p:sp>
    </p:spTree>
  </p:cSld>
  <p:clrMapOvr>
    <a:masterClrMapping/>
  </p:clrMapOvr>
  <p:transition spd="slow">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609600"/>
            <a:ext cx="4267200" cy="769441"/>
          </a:xfrm>
          <a:prstGeom prst="rect">
            <a:avLst/>
          </a:prstGeom>
          <a:noFill/>
        </p:spPr>
        <p:txBody>
          <a:bodyPr>
            <a:spAutoFit/>
          </a:bodyPr>
          <a:lstStyle/>
          <a:p>
            <a:pPr fontAlgn="auto">
              <a:spcBef>
                <a:spcPts val="0"/>
              </a:spcBef>
              <a:spcAft>
                <a:spcPts val="0"/>
              </a:spcAft>
              <a:defRPr/>
            </a:pPr>
            <a:r>
              <a:rPr lang="en-US" sz="44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mn-lt"/>
              </a:rPr>
              <a:t>Social Studies ~ </a:t>
            </a:r>
            <a:endParaRPr lang="en-US" sz="4400" dirty="0">
              <a:latin typeface="+mn-lt"/>
            </a:endParaRPr>
          </a:p>
        </p:txBody>
      </p:sp>
      <p:sp>
        <p:nvSpPr>
          <p:cNvPr id="3" name="TextBox 2"/>
          <p:cNvSpPr txBox="1"/>
          <p:nvPr/>
        </p:nvSpPr>
        <p:spPr>
          <a:xfrm>
            <a:off x="990600" y="3581400"/>
            <a:ext cx="4724400" cy="769441"/>
          </a:xfrm>
          <a:prstGeom prst="rect">
            <a:avLst/>
          </a:prstGeom>
          <a:noFill/>
        </p:spPr>
        <p:txBody>
          <a:bodyPr>
            <a:spAutoFit/>
          </a:bodyPr>
          <a:lstStyle/>
          <a:p>
            <a:pPr fontAlgn="auto">
              <a:spcBef>
                <a:spcPts val="0"/>
              </a:spcBef>
              <a:spcAft>
                <a:spcPts val="0"/>
              </a:spcAft>
              <a:defRPr/>
            </a:pPr>
            <a:r>
              <a:rPr lang="en-US" sz="44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mn-lt"/>
              </a:rPr>
              <a:t>Science ~ </a:t>
            </a:r>
            <a:endParaRPr lang="en-US" sz="4400" dirty="0">
              <a:latin typeface="+mn-lt"/>
            </a:endParaRPr>
          </a:p>
        </p:txBody>
      </p:sp>
      <p:sp>
        <p:nvSpPr>
          <p:cNvPr id="4" name="TextBox 3"/>
          <p:cNvSpPr txBox="1">
            <a:spLocks noChangeArrowheads="1"/>
          </p:cNvSpPr>
          <p:nvPr/>
        </p:nvSpPr>
        <p:spPr bwMode="auto">
          <a:xfrm>
            <a:off x="1828800" y="4648200"/>
            <a:ext cx="5029200" cy="1938338"/>
          </a:xfrm>
          <a:prstGeom prst="rect">
            <a:avLst/>
          </a:prstGeom>
          <a:noFill/>
          <a:ln w="9525">
            <a:noFill/>
            <a:miter lim="800000"/>
            <a:headEnd/>
            <a:tailEnd/>
          </a:ln>
        </p:spPr>
        <p:txBody>
          <a:bodyPr>
            <a:spAutoFit/>
          </a:bodyPr>
          <a:lstStyle/>
          <a:p>
            <a:r>
              <a:rPr lang="en-US" sz="2400">
                <a:latin typeface="Trebuchet MS" pitchFamily="34" charset="0"/>
              </a:rPr>
              <a:t>Science 21 curriculum which includes controlled studies, microscopes, and systems of the human body (skeletal, circulatory, muscular, respiratory).</a:t>
            </a:r>
          </a:p>
        </p:txBody>
      </p:sp>
      <p:pic>
        <p:nvPicPr>
          <p:cNvPr id="26628" name="Picture 2" descr="C:\Users\Owner\AppData\Local\Microsoft\Windows\Temporary Internet Files\Content.IE5\B21N0QR9\MC900351957[1].wmf"/>
          <p:cNvPicPr>
            <a:picLocks noChangeAspect="1" noChangeArrowheads="1"/>
          </p:cNvPicPr>
          <p:nvPr/>
        </p:nvPicPr>
        <p:blipFill>
          <a:blip r:embed="rId2"/>
          <a:srcRect/>
          <a:stretch>
            <a:fillRect/>
          </a:stretch>
        </p:blipFill>
        <p:spPr bwMode="auto">
          <a:xfrm>
            <a:off x="7010400" y="4351338"/>
            <a:ext cx="1119188" cy="1793875"/>
          </a:xfrm>
          <a:prstGeom prst="rect">
            <a:avLst/>
          </a:prstGeom>
          <a:noFill/>
          <a:ln w="9525">
            <a:noFill/>
            <a:miter lim="800000"/>
            <a:headEnd/>
            <a:tailEnd/>
          </a:ln>
        </p:spPr>
      </p:pic>
      <p:pic>
        <p:nvPicPr>
          <p:cNvPr id="26629" name="Picture 3" descr="C:\Program Files (x86)\Microsoft Office\MEDIA\CAGCAT10\j0335112.wmf"/>
          <p:cNvPicPr>
            <a:picLocks noChangeAspect="1" noChangeArrowheads="1"/>
          </p:cNvPicPr>
          <p:nvPr/>
        </p:nvPicPr>
        <p:blipFill>
          <a:blip r:embed="rId3"/>
          <a:srcRect/>
          <a:stretch>
            <a:fillRect/>
          </a:stretch>
        </p:blipFill>
        <p:spPr bwMode="auto">
          <a:xfrm>
            <a:off x="971550" y="1524000"/>
            <a:ext cx="1447800" cy="1447800"/>
          </a:xfrm>
          <a:prstGeom prst="rect">
            <a:avLst/>
          </a:prstGeom>
          <a:noFill/>
          <a:ln w="9525">
            <a:noFill/>
            <a:miter lim="800000"/>
            <a:headEnd/>
            <a:tailEnd/>
          </a:ln>
        </p:spPr>
      </p:pic>
      <p:sp>
        <p:nvSpPr>
          <p:cNvPr id="6" name="TextBox 5"/>
          <p:cNvSpPr txBox="1">
            <a:spLocks noChangeArrowheads="1"/>
          </p:cNvSpPr>
          <p:nvPr/>
        </p:nvSpPr>
        <p:spPr bwMode="auto">
          <a:xfrm>
            <a:off x="2989943" y="1524000"/>
            <a:ext cx="4343400" cy="2308324"/>
          </a:xfrm>
          <a:prstGeom prst="rect">
            <a:avLst/>
          </a:prstGeom>
          <a:noFill/>
          <a:ln w="9525">
            <a:noFill/>
            <a:miter lim="800000"/>
            <a:headEnd/>
            <a:tailEnd/>
          </a:ln>
        </p:spPr>
        <p:txBody>
          <a:bodyPr>
            <a:spAutoFit/>
          </a:bodyPr>
          <a:lstStyle/>
          <a:p>
            <a:r>
              <a:rPr lang="en-US" sz="2400" dirty="0">
                <a:latin typeface="Trebuchet MS" pitchFamily="34" charset="0"/>
              </a:rPr>
              <a:t>The Western Hemisphere:</a:t>
            </a:r>
          </a:p>
          <a:p>
            <a:r>
              <a:rPr lang="en-US" sz="2400" dirty="0">
                <a:latin typeface="Trebuchet MS" pitchFamily="34" charset="0"/>
              </a:rPr>
              <a:t>Canada, the United States, and Latin </a:t>
            </a:r>
            <a:r>
              <a:rPr lang="en-US" sz="2400" dirty="0" smtClean="0">
                <a:latin typeface="Trebuchet MS" pitchFamily="34" charset="0"/>
              </a:rPr>
              <a:t>America</a:t>
            </a:r>
          </a:p>
          <a:p>
            <a:r>
              <a:rPr lang="en-US" sz="2400" dirty="0" smtClean="0">
                <a:latin typeface="Trebuchet MS" pitchFamily="34" charset="0"/>
              </a:rPr>
              <a:t> * The Election</a:t>
            </a:r>
          </a:p>
          <a:p>
            <a:r>
              <a:rPr lang="en-US" sz="2400" dirty="0" smtClean="0">
                <a:latin typeface="Trebuchet MS" pitchFamily="34" charset="0"/>
              </a:rPr>
              <a:t>* Westward Expansion</a:t>
            </a:r>
            <a:endParaRPr lang="en-US" sz="2400" dirty="0">
              <a:latin typeface="Trebuchet MS" pitchFamily="34" charset="0"/>
            </a:endParaRPr>
          </a:p>
          <a:p>
            <a:endParaRPr lang="en-US" sz="2400" dirty="0">
              <a:latin typeface="Trebuchet MS" pitchFamily="34" charset="0"/>
            </a:endParaRPr>
          </a:p>
        </p:txBody>
      </p:sp>
    </p:spTree>
  </p:cSld>
  <p:clrMapOvr>
    <a:masterClrMapping/>
  </p:clrMapOvr>
  <p:transition spd="slow">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half" idx="2"/>
          </p:nvPr>
        </p:nvSpPr>
        <p:spPr>
          <a:xfrm>
            <a:off x="5029200" y="762000"/>
            <a:ext cx="3733800" cy="5867400"/>
          </a:xfrm>
        </p:spPr>
        <p:txBody>
          <a:bodyPr/>
          <a:lstStyle/>
          <a:p>
            <a:r>
              <a:rPr lang="en-US" sz="3200" dirty="0" smtClean="0"/>
              <a:t>4</a:t>
            </a:r>
            <a:r>
              <a:rPr lang="en-US" sz="2400" dirty="0" smtClean="0"/>
              <a:t> – “I got it and I can teach it or apply it in new ways.”</a:t>
            </a:r>
            <a:endParaRPr lang="en-US" sz="2400" dirty="0"/>
          </a:p>
          <a:p>
            <a:r>
              <a:rPr lang="en-US" sz="3200" dirty="0"/>
              <a:t>3</a:t>
            </a:r>
            <a:r>
              <a:rPr lang="en-US" sz="2400" dirty="0"/>
              <a:t> </a:t>
            </a:r>
            <a:r>
              <a:rPr lang="en-US" sz="2400" dirty="0" smtClean="0"/>
              <a:t>– “I get it!  I can show I understand it.  I am on target with my learning objectives.”</a:t>
            </a:r>
          </a:p>
          <a:p>
            <a:r>
              <a:rPr lang="en-US" sz="3200" dirty="0" smtClean="0"/>
              <a:t>2</a:t>
            </a:r>
            <a:r>
              <a:rPr lang="en-US" sz="2400" dirty="0" smtClean="0"/>
              <a:t> – “I almost have it.  I just need a little more practice.”</a:t>
            </a:r>
            <a:endParaRPr lang="en-US" sz="2400" dirty="0"/>
          </a:p>
          <a:p>
            <a:r>
              <a:rPr lang="en-US" sz="3200" dirty="0"/>
              <a:t>1</a:t>
            </a:r>
            <a:r>
              <a:rPr lang="en-US" sz="2400" dirty="0"/>
              <a:t> </a:t>
            </a:r>
            <a:r>
              <a:rPr lang="en-US" sz="2400" dirty="0" smtClean="0"/>
              <a:t>– “I am trying to get it.  I need some more practice.”</a:t>
            </a:r>
            <a:endParaRPr lang="en-US" sz="2400" dirty="0"/>
          </a:p>
        </p:txBody>
      </p:sp>
      <p:sp>
        <p:nvSpPr>
          <p:cNvPr id="8" name="Title 7"/>
          <p:cNvSpPr>
            <a:spLocks noGrp="1"/>
          </p:cNvSpPr>
          <p:nvPr>
            <p:ph type="title"/>
          </p:nvPr>
        </p:nvSpPr>
        <p:spPr>
          <a:xfrm>
            <a:off x="381000" y="762000"/>
            <a:ext cx="6383538" cy="1143000"/>
          </a:xfrm>
        </p:spPr>
        <p:txBody>
          <a:bodyPr/>
          <a:lstStyle/>
          <a:p>
            <a:r>
              <a:rPr lang="en-US" dirty="0" smtClean="0"/>
              <a:t>Grading Scale</a:t>
            </a:r>
            <a:endParaRPr lang="en-US" dirty="0"/>
          </a:p>
        </p:txBody>
      </p:sp>
      <p:pic>
        <p:nvPicPr>
          <p:cNvPr id="3074" name="Picture 2" descr="C:\Users\clare curtis\AppData\Local\Microsoft\Windows\Temporary Internet Files\Content.IE5\2WSQ9L28\hug-club-clip-art-716[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3048001"/>
            <a:ext cx="3810000" cy="30892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4201253"/>
      </p:ext>
    </p:extLst>
  </p:cSld>
  <p:clrMapOvr>
    <a:masterClrMapping/>
  </p:clrMapOvr>
  <p:transition spd="slow">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19400" y="304800"/>
            <a:ext cx="3113353" cy="923330"/>
          </a:xfrm>
          <a:prstGeom prst="rect">
            <a:avLst/>
          </a:prstGeom>
          <a:noFill/>
        </p:spPr>
        <p:txBody>
          <a:bodyPr wrap="none">
            <a:spAutoFit/>
          </a:bodyPr>
          <a:lstStyle/>
          <a:p>
            <a:pPr algn="ctr" fontAlgn="auto">
              <a:spcBef>
                <a:spcPts val="0"/>
              </a:spcBef>
              <a:spcAft>
                <a:spcPts val="0"/>
              </a:spcAft>
              <a:defRPr/>
            </a:pPr>
            <a:r>
              <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rPr>
              <a:t>Schedule</a:t>
            </a:r>
          </a:p>
        </p:txBody>
      </p:sp>
      <p:pic>
        <p:nvPicPr>
          <p:cNvPr id="27650" name="Picture 1" descr="C:\Users\Owner\AppData\Local\Microsoft\Windows\Temporary Internet Files\Content.IE5\B21N0QR9\MC900034357[1].wmf"/>
          <p:cNvPicPr>
            <a:picLocks noChangeAspect="1" noChangeArrowheads="1"/>
          </p:cNvPicPr>
          <p:nvPr/>
        </p:nvPicPr>
        <p:blipFill>
          <a:blip r:embed="rId2"/>
          <a:srcRect/>
          <a:stretch>
            <a:fillRect/>
          </a:stretch>
        </p:blipFill>
        <p:spPr bwMode="auto">
          <a:xfrm>
            <a:off x="228600" y="5334000"/>
            <a:ext cx="1379764" cy="851465"/>
          </a:xfrm>
          <a:prstGeom prst="rect">
            <a:avLst/>
          </a:prstGeom>
          <a:noFill/>
          <a:ln w="9525">
            <a:noFill/>
            <a:miter lim="800000"/>
            <a:headEnd/>
            <a:tailEnd/>
          </a:ln>
        </p:spPr>
      </p:pic>
      <p:graphicFrame>
        <p:nvGraphicFramePr>
          <p:cNvPr id="5" name="Table 4"/>
          <p:cNvGraphicFramePr>
            <a:graphicFrameLocks noGrp="1"/>
          </p:cNvGraphicFramePr>
          <p:nvPr>
            <p:extLst>
              <p:ext uri="{D42A27DB-BD31-4B8C-83A1-F6EECF244321}">
                <p14:modId xmlns:p14="http://schemas.microsoft.com/office/powerpoint/2010/main" val="2189455105"/>
              </p:ext>
            </p:extLst>
          </p:nvPr>
        </p:nvGraphicFramePr>
        <p:xfrm>
          <a:off x="1676399" y="-2"/>
          <a:ext cx="6934200" cy="6901955"/>
        </p:xfrm>
        <a:graphic>
          <a:graphicData uri="http://schemas.openxmlformats.org/drawingml/2006/table">
            <a:tbl>
              <a:tblPr firstRow="1" bandRow="1">
                <a:tableStyleId>{5C22544A-7EE6-4342-B048-85BDC9FD1C3A}</a:tableStyleId>
              </a:tblPr>
              <a:tblGrid>
                <a:gridCol w="990600"/>
                <a:gridCol w="990600"/>
                <a:gridCol w="990600"/>
                <a:gridCol w="990600"/>
                <a:gridCol w="990600"/>
                <a:gridCol w="990600"/>
                <a:gridCol w="990600"/>
              </a:tblGrid>
              <a:tr h="346245">
                <a:tc>
                  <a:txBody>
                    <a:bodyPr/>
                    <a:lstStyle/>
                    <a:p>
                      <a:r>
                        <a:rPr lang="en-US" dirty="0" smtClean="0"/>
                        <a:t>Time</a:t>
                      </a:r>
                      <a:endParaRPr lang="en-US" dirty="0"/>
                    </a:p>
                  </a:txBody>
                  <a:tcPr/>
                </a:tc>
                <a:tc>
                  <a:txBody>
                    <a:bodyPr/>
                    <a:lstStyle/>
                    <a:p>
                      <a:r>
                        <a:rPr lang="en-US" dirty="0" smtClean="0"/>
                        <a:t>Day 1</a:t>
                      </a:r>
                      <a:endParaRPr lang="en-US" dirty="0"/>
                    </a:p>
                  </a:txBody>
                  <a:tcPr/>
                </a:tc>
                <a:tc>
                  <a:txBody>
                    <a:bodyPr/>
                    <a:lstStyle/>
                    <a:p>
                      <a:r>
                        <a:rPr lang="en-US" dirty="0" smtClean="0"/>
                        <a:t>Day 2</a:t>
                      </a:r>
                      <a:endParaRPr lang="en-US" dirty="0"/>
                    </a:p>
                  </a:txBody>
                  <a:tcPr/>
                </a:tc>
                <a:tc>
                  <a:txBody>
                    <a:bodyPr/>
                    <a:lstStyle/>
                    <a:p>
                      <a:r>
                        <a:rPr lang="en-US" dirty="0" smtClean="0"/>
                        <a:t>Day 3</a:t>
                      </a:r>
                      <a:endParaRPr lang="en-US" dirty="0"/>
                    </a:p>
                  </a:txBody>
                  <a:tcPr/>
                </a:tc>
                <a:tc>
                  <a:txBody>
                    <a:bodyPr/>
                    <a:lstStyle/>
                    <a:p>
                      <a:r>
                        <a:rPr lang="en-US" dirty="0" smtClean="0"/>
                        <a:t>Day 4</a:t>
                      </a:r>
                      <a:endParaRPr lang="en-US" dirty="0"/>
                    </a:p>
                  </a:txBody>
                  <a:tcPr/>
                </a:tc>
                <a:tc>
                  <a:txBody>
                    <a:bodyPr/>
                    <a:lstStyle/>
                    <a:p>
                      <a:r>
                        <a:rPr lang="en-US" dirty="0" smtClean="0"/>
                        <a:t>Day 5</a:t>
                      </a:r>
                      <a:endParaRPr lang="en-US" dirty="0"/>
                    </a:p>
                  </a:txBody>
                  <a:tcPr/>
                </a:tc>
                <a:tc>
                  <a:txBody>
                    <a:bodyPr/>
                    <a:lstStyle/>
                    <a:p>
                      <a:r>
                        <a:rPr lang="en-US" dirty="0" smtClean="0"/>
                        <a:t>Day 6</a:t>
                      </a:r>
                      <a:endParaRPr lang="en-US" dirty="0"/>
                    </a:p>
                  </a:txBody>
                  <a:tcPr/>
                </a:tc>
              </a:tr>
              <a:tr h="692490">
                <a:tc>
                  <a:txBody>
                    <a:bodyPr/>
                    <a:lstStyle/>
                    <a:p>
                      <a:r>
                        <a:rPr lang="en-US" sz="1400" dirty="0" smtClean="0"/>
                        <a:t>8:50-9:15</a:t>
                      </a:r>
                      <a:endParaRPr lang="en-US" sz="1400" dirty="0"/>
                    </a:p>
                  </a:txBody>
                  <a:tcPr/>
                </a:tc>
                <a:tc>
                  <a:txBody>
                    <a:bodyPr/>
                    <a:lstStyle/>
                    <a:p>
                      <a:pPr algn="ctr"/>
                      <a:r>
                        <a:rPr lang="en-US" sz="1400" dirty="0" smtClean="0"/>
                        <a:t>Morning</a:t>
                      </a:r>
                      <a:r>
                        <a:rPr lang="en-US" sz="1400" baseline="0" dirty="0" smtClean="0"/>
                        <a:t> Work</a:t>
                      </a: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Morning</a:t>
                      </a:r>
                      <a:r>
                        <a:rPr lang="en-US" sz="1400" baseline="0" dirty="0" smtClean="0"/>
                        <a:t> Work</a:t>
                      </a:r>
                      <a:endParaRPr lang="en-US" sz="1400" dirty="0" smtClean="0"/>
                    </a:p>
                    <a:p>
                      <a:pPr algn="ct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Morning</a:t>
                      </a:r>
                      <a:r>
                        <a:rPr lang="en-US" sz="1400" baseline="0" dirty="0" smtClean="0"/>
                        <a:t> Work</a:t>
                      </a:r>
                      <a:endParaRPr lang="en-US" sz="1400" dirty="0" smtClean="0"/>
                    </a:p>
                    <a:p>
                      <a:pPr algn="ct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Morning</a:t>
                      </a:r>
                      <a:r>
                        <a:rPr lang="en-US" sz="1400" baseline="0" dirty="0" smtClean="0"/>
                        <a:t> Work</a:t>
                      </a:r>
                      <a:endParaRPr lang="en-US" sz="1400" dirty="0" smtClean="0"/>
                    </a:p>
                    <a:p>
                      <a:pPr algn="ct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Morning</a:t>
                      </a:r>
                      <a:r>
                        <a:rPr lang="en-US" sz="1400" baseline="0" dirty="0" smtClean="0"/>
                        <a:t> Work</a:t>
                      </a:r>
                      <a:endParaRPr lang="en-US" sz="1400" dirty="0" smtClean="0"/>
                    </a:p>
                    <a:p>
                      <a:pPr algn="ct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Morning</a:t>
                      </a:r>
                      <a:r>
                        <a:rPr lang="en-US" sz="1400" baseline="0" dirty="0" smtClean="0"/>
                        <a:t> Work</a:t>
                      </a:r>
                      <a:endParaRPr lang="en-US" sz="1400" dirty="0" smtClean="0"/>
                    </a:p>
                    <a:p>
                      <a:pPr algn="ctr"/>
                      <a:endParaRPr lang="en-US" sz="1400" dirty="0"/>
                    </a:p>
                  </a:txBody>
                  <a:tcPr/>
                </a:tc>
              </a:tr>
              <a:tr h="605929">
                <a:tc>
                  <a:txBody>
                    <a:bodyPr/>
                    <a:lstStyle/>
                    <a:p>
                      <a:r>
                        <a:rPr lang="en-US" sz="1400" dirty="0" smtClean="0"/>
                        <a:t>9:15-9:55</a:t>
                      </a:r>
                      <a:endParaRPr lang="en-US" sz="1400" dirty="0"/>
                    </a:p>
                  </a:txBody>
                  <a:tcPr/>
                </a:tc>
                <a:tc>
                  <a:txBody>
                    <a:bodyPr/>
                    <a:lstStyle/>
                    <a:p>
                      <a:r>
                        <a:rPr lang="en-US" sz="1400" dirty="0" smtClean="0"/>
                        <a:t>Flex</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Flex</a:t>
                      </a:r>
                    </a:p>
                    <a:p>
                      <a:r>
                        <a:rPr lang="en-US" sz="1400" dirty="0" smtClean="0">
                          <a:solidFill>
                            <a:srgbClr val="FF0000"/>
                          </a:solidFill>
                        </a:rPr>
                        <a:t>Orchestra</a:t>
                      </a:r>
                      <a:endParaRPr lang="en-US" sz="1400"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Flex</a:t>
                      </a:r>
                    </a:p>
                    <a:p>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Flex</a:t>
                      </a:r>
                    </a:p>
                    <a:p>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Flex</a:t>
                      </a:r>
                    </a:p>
                    <a:p>
                      <a:r>
                        <a:rPr lang="en-US" sz="1400" dirty="0" smtClean="0">
                          <a:solidFill>
                            <a:srgbClr val="FF0000"/>
                          </a:solidFill>
                        </a:rPr>
                        <a:t>Orchestra</a:t>
                      </a:r>
                      <a:endParaRPr lang="en-US" sz="1400"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Flex</a:t>
                      </a:r>
                    </a:p>
                    <a:p>
                      <a:endParaRPr lang="en-US" sz="1400" dirty="0"/>
                    </a:p>
                  </a:txBody>
                  <a:tcPr/>
                </a:tc>
              </a:tr>
              <a:tr h="605929">
                <a:tc>
                  <a:txBody>
                    <a:bodyPr/>
                    <a:lstStyle/>
                    <a:p>
                      <a:r>
                        <a:rPr lang="en-US" sz="1400" dirty="0" smtClean="0"/>
                        <a:t>9:55-10:35</a:t>
                      </a:r>
                      <a:endParaRPr lang="en-US" sz="1400" dirty="0"/>
                    </a:p>
                  </a:txBody>
                  <a:tcPr/>
                </a:tc>
                <a:tc>
                  <a:txBody>
                    <a:bodyPr/>
                    <a:lstStyle/>
                    <a:p>
                      <a:pPr algn="ctr"/>
                      <a:r>
                        <a:rPr lang="en-US" sz="1400" dirty="0" smtClean="0"/>
                        <a:t>Library</a:t>
                      </a:r>
                      <a:endParaRPr lang="en-US" sz="1400" dirty="0"/>
                    </a:p>
                  </a:txBody>
                  <a:tcPr/>
                </a:tc>
                <a:tc>
                  <a:txBody>
                    <a:bodyPr/>
                    <a:lstStyle/>
                    <a:p>
                      <a:pPr algn="ctr"/>
                      <a:r>
                        <a:rPr lang="en-US" sz="1400" dirty="0" smtClean="0"/>
                        <a:t>Art</a:t>
                      </a:r>
                      <a:endParaRPr lang="en-US" sz="1400" dirty="0"/>
                    </a:p>
                  </a:txBody>
                  <a:tcPr/>
                </a:tc>
                <a:tc>
                  <a:txBody>
                    <a:bodyPr/>
                    <a:lstStyle/>
                    <a:p>
                      <a:pPr algn="ctr"/>
                      <a:r>
                        <a:rPr lang="en-US" sz="1400" dirty="0" smtClean="0"/>
                        <a:t>PE</a:t>
                      </a:r>
                      <a:endParaRPr lang="en-US" sz="1400" dirty="0"/>
                    </a:p>
                  </a:txBody>
                  <a:tcPr/>
                </a:tc>
                <a:tc>
                  <a:txBody>
                    <a:bodyPr/>
                    <a:lstStyle/>
                    <a:p>
                      <a:pPr algn="ctr"/>
                      <a:r>
                        <a:rPr lang="en-US" sz="1400" dirty="0" smtClean="0"/>
                        <a:t>Music</a:t>
                      </a:r>
                      <a:endParaRPr lang="en-US" sz="1400" dirty="0"/>
                    </a:p>
                  </a:txBody>
                  <a:tcPr/>
                </a:tc>
                <a:tc>
                  <a:txBody>
                    <a:bodyPr/>
                    <a:lstStyle/>
                    <a:p>
                      <a:pPr algn="ctr"/>
                      <a:r>
                        <a:rPr lang="en-US" sz="1400" dirty="0" smtClean="0"/>
                        <a:t>Art</a:t>
                      </a:r>
                      <a:endParaRPr lang="en-US" sz="1400" dirty="0"/>
                    </a:p>
                  </a:txBody>
                  <a:tcPr/>
                </a:tc>
                <a:tc>
                  <a:txBody>
                    <a:bodyPr/>
                    <a:lstStyle/>
                    <a:p>
                      <a:pPr algn="ctr"/>
                      <a:r>
                        <a:rPr lang="en-US" sz="1400" dirty="0" smtClean="0"/>
                        <a:t>PE</a:t>
                      </a:r>
                      <a:endParaRPr lang="en-US" sz="1400" dirty="0"/>
                    </a:p>
                  </a:txBody>
                  <a:tcPr/>
                </a:tc>
              </a:tr>
              <a:tr h="605929">
                <a:tc>
                  <a:txBody>
                    <a:bodyPr/>
                    <a:lstStyle/>
                    <a:p>
                      <a:r>
                        <a:rPr lang="en-US" sz="1400" dirty="0" smtClean="0"/>
                        <a:t>10:35-11:45</a:t>
                      </a:r>
                      <a:endParaRPr lang="en-US" sz="1400" dirty="0"/>
                    </a:p>
                  </a:txBody>
                  <a:tcPr/>
                </a:tc>
                <a:tc>
                  <a:txBody>
                    <a:bodyPr/>
                    <a:lstStyle/>
                    <a:p>
                      <a:pPr algn="ctr"/>
                      <a:r>
                        <a:rPr lang="en-US" sz="1400" dirty="0" smtClean="0"/>
                        <a:t>Math</a:t>
                      </a:r>
                      <a:endParaRPr lang="en-US" sz="1400" dirty="0"/>
                    </a:p>
                  </a:txBody>
                  <a:tcPr/>
                </a:tc>
                <a:tc>
                  <a:txBody>
                    <a:bodyPr/>
                    <a:lstStyle/>
                    <a:p>
                      <a:pPr algn="ctr"/>
                      <a:r>
                        <a:rPr lang="en-US" sz="1400" dirty="0" smtClean="0"/>
                        <a:t>Math</a:t>
                      </a:r>
                      <a:endParaRPr lang="en-US" sz="1400" dirty="0"/>
                    </a:p>
                  </a:txBody>
                  <a:tcPr/>
                </a:tc>
                <a:tc>
                  <a:txBody>
                    <a:bodyPr/>
                    <a:lstStyle/>
                    <a:p>
                      <a:pPr algn="ctr"/>
                      <a:r>
                        <a:rPr lang="en-US" sz="1400" dirty="0" smtClean="0"/>
                        <a:t>Math</a:t>
                      </a:r>
                      <a:endParaRPr lang="en-US" sz="1400" dirty="0"/>
                    </a:p>
                  </a:txBody>
                  <a:tcPr/>
                </a:tc>
                <a:tc>
                  <a:txBody>
                    <a:bodyPr/>
                    <a:lstStyle/>
                    <a:p>
                      <a:pPr algn="ctr"/>
                      <a:r>
                        <a:rPr lang="en-US" sz="1400" dirty="0" smtClean="0"/>
                        <a:t>Math</a:t>
                      </a:r>
                      <a:endParaRPr lang="en-US" sz="1400" dirty="0"/>
                    </a:p>
                  </a:txBody>
                  <a:tcPr/>
                </a:tc>
                <a:tc>
                  <a:txBody>
                    <a:bodyPr/>
                    <a:lstStyle/>
                    <a:p>
                      <a:pPr algn="ctr"/>
                      <a:r>
                        <a:rPr lang="en-US" sz="1400" dirty="0" smtClean="0"/>
                        <a:t>Math</a:t>
                      </a:r>
                      <a:endParaRPr lang="en-US" sz="1400" dirty="0"/>
                    </a:p>
                  </a:txBody>
                  <a:tcPr/>
                </a:tc>
                <a:tc>
                  <a:txBody>
                    <a:bodyPr/>
                    <a:lstStyle/>
                    <a:p>
                      <a:pPr algn="ctr"/>
                      <a:r>
                        <a:rPr lang="en-US" sz="1400" dirty="0" smtClean="0"/>
                        <a:t>Math</a:t>
                      </a:r>
                      <a:endParaRPr lang="en-US" sz="1400" dirty="0"/>
                    </a:p>
                  </a:txBody>
                  <a:tcPr/>
                </a:tc>
              </a:tr>
              <a:tr h="692490">
                <a:tc>
                  <a:txBody>
                    <a:bodyPr/>
                    <a:lstStyle/>
                    <a:p>
                      <a:r>
                        <a:rPr lang="en-US" sz="1400" dirty="0" smtClean="0"/>
                        <a:t>11:45-12:45</a:t>
                      </a:r>
                      <a:endParaRPr lang="en-US" sz="1400" dirty="0"/>
                    </a:p>
                  </a:txBody>
                  <a:tcPr/>
                </a:tc>
                <a:tc>
                  <a:txBody>
                    <a:bodyPr/>
                    <a:lstStyle/>
                    <a:p>
                      <a:pPr algn="ctr"/>
                      <a:r>
                        <a:rPr lang="en-US" sz="1400" dirty="0" smtClean="0"/>
                        <a:t>Recess/</a:t>
                      </a:r>
                    </a:p>
                    <a:p>
                      <a:pPr algn="ctr"/>
                      <a:r>
                        <a:rPr lang="en-US" sz="1400" dirty="0" smtClean="0"/>
                        <a:t>Lunch</a:t>
                      </a:r>
                      <a:endParaRPr lang="en-US" sz="1400" dirty="0"/>
                    </a:p>
                  </a:txBody>
                  <a:tcPr/>
                </a:tc>
                <a:tc>
                  <a:txBody>
                    <a:bodyPr/>
                    <a:lstStyle/>
                    <a:p>
                      <a:pPr algn="ctr"/>
                      <a:r>
                        <a:rPr lang="en-US" sz="1400" dirty="0" smtClean="0"/>
                        <a:t>Recess/</a:t>
                      </a:r>
                    </a:p>
                    <a:p>
                      <a:pPr algn="ctr"/>
                      <a:r>
                        <a:rPr lang="en-US" sz="1400" dirty="0" smtClean="0"/>
                        <a:t>Lunch</a:t>
                      </a:r>
                    </a:p>
                    <a:p>
                      <a:pPr algn="ctr"/>
                      <a:endParaRPr lang="en-US" sz="1400" dirty="0"/>
                    </a:p>
                  </a:txBody>
                  <a:tcPr/>
                </a:tc>
                <a:tc>
                  <a:txBody>
                    <a:bodyPr/>
                    <a:lstStyle/>
                    <a:p>
                      <a:pPr algn="ctr"/>
                      <a:r>
                        <a:rPr lang="en-US" sz="1400" dirty="0" smtClean="0"/>
                        <a:t>Recess/</a:t>
                      </a:r>
                    </a:p>
                    <a:p>
                      <a:pPr algn="ctr"/>
                      <a:r>
                        <a:rPr lang="en-US" sz="1400" dirty="0" smtClean="0"/>
                        <a:t>Lunch</a:t>
                      </a:r>
                    </a:p>
                    <a:p>
                      <a:pPr algn="ctr"/>
                      <a:endParaRPr lang="en-US" sz="1400" dirty="0"/>
                    </a:p>
                  </a:txBody>
                  <a:tcPr/>
                </a:tc>
                <a:tc>
                  <a:txBody>
                    <a:bodyPr/>
                    <a:lstStyle/>
                    <a:p>
                      <a:pPr algn="ctr"/>
                      <a:r>
                        <a:rPr lang="en-US" sz="1400" dirty="0" smtClean="0"/>
                        <a:t>Recess/</a:t>
                      </a:r>
                    </a:p>
                    <a:p>
                      <a:pPr algn="ctr"/>
                      <a:r>
                        <a:rPr lang="en-US" sz="1400" dirty="0" smtClean="0"/>
                        <a:t>Lunch</a:t>
                      </a:r>
                    </a:p>
                    <a:p>
                      <a:pPr algn="ctr"/>
                      <a:endParaRPr lang="en-US" sz="1400" dirty="0"/>
                    </a:p>
                  </a:txBody>
                  <a:tcPr/>
                </a:tc>
                <a:tc>
                  <a:txBody>
                    <a:bodyPr/>
                    <a:lstStyle/>
                    <a:p>
                      <a:pPr algn="ctr"/>
                      <a:r>
                        <a:rPr lang="en-US" sz="1400" dirty="0" smtClean="0"/>
                        <a:t>Recess/</a:t>
                      </a:r>
                    </a:p>
                    <a:p>
                      <a:pPr algn="ctr"/>
                      <a:r>
                        <a:rPr lang="en-US" sz="1400" dirty="0" smtClean="0"/>
                        <a:t>Lunch</a:t>
                      </a:r>
                    </a:p>
                    <a:p>
                      <a:pPr algn="ctr"/>
                      <a:endParaRPr lang="en-US" sz="1400" dirty="0"/>
                    </a:p>
                  </a:txBody>
                  <a:tcPr/>
                </a:tc>
                <a:tc>
                  <a:txBody>
                    <a:bodyPr/>
                    <a:lstStyle/>
                    <a:p>
                      <a:pPr algn="ctr"/>
                      <a:r>
                        <a:rPr lang="en-US" sz="1400" dirty="0" smtClean="0"/>
                        <a:t>Recess/</a:t>
                      </a:r>
                    </a:p>
                    <a:p>
                      <a:pPr algn="ctr"/>
                      <a:r>
                        <a:rPr lang="en-US" sz="1400" dirty="0" smtClean="0"/>
                        <a:t>Lunch</a:t>
                      </a:r>
                    </a:p>
                    <a:p>
                      <a:pPr algn="ctr"/>
                      <a:endParaRPr lang="en-US" sz="1400" dirty="0"/>
                    </a:p>
                  </a:txBody>
                  <a:tcPr/>
                </a:tc>
              </a:tr>
              <a:tr h="605929">
                <a:tc>
                  <a:txBody>
                    <a:bodyPr/>
                    <a:lstStyle/>
                    <a:p>
                      <a:r>
                        <a:rPr lang="en-US" sz="1400" dirty="0" smtClean="0"/>
                        <a:t>12:45-2:30</a:t>
                      </a:r>
                      <a:endParaRPr lang="en-US" sz="1400" dirty="0"/>
                    </a:p>
                  </a:txBody>
                  <a:tcPr/>
                </a:tc>
                <a:tc>
                  <a:txBody>
                    <a:bodyPr/>
                    <a:lstStyle/>
                    <a:p>
                      <a:pPr algn="ctr"/>
                      <a:r>
                        <a:rPr lang="en-US" sz="1400" dirty="0" smtClean="0"/>
                        <a:t>ELA</a:t>
                      </a:r>
                      <a:endParaRPr lang="en-US" sz="1400" dirty="0"/>
                    </a:p>
                  </a:txBody>
                  <a:tcPr/>
                </a:tc>
                <a:tc>
                  <a:txBody>
                    <a:bodyPr/>
                    <a:lstStyle/>
                    <a:p>
                      <a:pPr algn="ctr"/>
                      <a:r>
                        <a:rPr lang="en-US" sz="1400" dirty="0" smtClean="0"/>
                        <a:t>ELA</a:t>
                      </a:r>
                      <a:endParaRPr lang="en-US" sz="1400" dirty="0"/>
                    </a:p>
                  </a:txBody>
                  <a:tcPr/>
                </a:tc>
                <a:tc>
                  <a:txBody>
                    <a:bodyPr/>
                    <a:lstStyle/>
                    <a:p>
                      <a:pPr algn="ctr"/>
                      <a:r>
                        <a:rPr lang="en-US" sz="1400" dirty="0" smtClean="0"/>
                        <a:t>ELA</a:t>
                      </a:r>
                    </a:p>
                    <a:p>
                      <a:pPr algn="ctr"/>
                      <a:r>
                        <a:rPr lang="en-US" sz="1400" dirty="0" smtClean="0">
                          <a:solidFill>
                            <a:srgbClr val="FF0000"/>
                          </a:solidFill>
                        </a:rPr>
                        <a:t>Band</a:t>
                      </a:r>
                      <a:endParaRPr lang="en-US" sz="1400" dirty="0">
                        <a:solidFill>
                          <a:srgbClr val="FF0000"/>
                        </a:solidFill>
                      </a:endParaRPr>
                    </a:p>
                  </a:txBody>
                  <a:tcPr/>
                </a:tc>
                <a:tc>
                  <a:txBody>
                    <a:bodyPr/>
                    <a:lstStyle/>
                    <a:p>
                      <a:pPr algn="ctr"/>
                      <a:r>
                        <a:rPr lang="en-US" sz="1400" dirty="0" smtClean="0"/>
                        <a:t>ELA</a:t>
                      </a:r>
                      <a:endParaRPr lang="en-US" sz="1400" dirty="0"/>
                    </a:p>
                  </a:txBody>
                  <a:tcPr/>
                </a:tc>
                <a:tc>
                  <a:txBody>
                    <a:bodyPr/>
                    <a:lstStyle/>
                    <a:p>
                      <a:pPr algn="ctr"/>
                      <a:r>
                        <a:rPr lang="en-US" sz="1400" dirty="0" smtClean="0"/>
                        <a:t>ELA</a:t>
                      </a:r>
                      <a:endParaRPr lang="en-US" sz="1400" dirty="0"/>
                    </a:p>
                  </a:txBody>
                  <a:tcPr/>
                </a:tc>
                <a:tc>
                  <a:txBody>
                    <a:bodyPr/>
                    <a:lstStyle/>
                    <a:p>
                      <a:pPr algn="ctr"/>
                      <a:r>
                        <a:rPr lang="en-US" sz="1400" dirty="0" smtClean="0"/>
                        <a:t>ELA</a:t>
                      </a:r>
                    </a:p>
                    <a:p>
                      <a:pPr algn="ctr"/>
                      <a:r>
                        <a:rPr lang="en-US" sz="1400" dirty="0" smtClean="0">
                          <a:solidFill>
                            <a:srgbClr val="FF0000"/>
                          </a:solidFill>
                        </a:rPr>
                        <a:t>Band</a:t>
                      </a:r>
                      <a:endParaRPr lang="en-US" sz="1400" dirty="0">
                        <a:solidFill>
                          <a:srgbClr val="FF0000"/>
                        </a:solidFill>
                      </a:endParaRPr>
                    </a:p>
                  </a:txBody>
                  <a:tcPr/>
                </a:tc>
              </a:tr>
              <a:tr h="605929">
                <a:tc>
                  <a:txBody>
                    <a:bodyPr/>
                    <a:lstStyle/>
                    <a:p>
                      <a:r>
                        <a:rPr lang="en-US" sz="1400" dirty="0" smtClean="0"/>
                        <a:t>2:30-2:45</a:t>
                      </a:r>
                      <a:endParaRPr lang="en-US" sz="1400" dirty="0"/>
                    </a:p>
                  </a:txBody>
                  <a:tcPr/>
                </a:tc>
                <a:tc>
                  <a:txBody>
                    <a:bodyPr/>
                    <a:lstStyle/>
                    <a:p>
                      <a:pPr algn="ctr"/>
                      <a:r>
                        <a:rPr lang="en-US" sz="1400" dirty="0" smtClean="0"/>
                        <a:t>Snack</a:t>
                      </a: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Snack</a:t>
                      </a:r>
                    </a:p>
                    <a:p>
                      <a:pPr algn="ct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Snack</a:t>
                      </a:r>
                    </a:p>
                    <a:p>
                      <a:pPr algn="ct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Snack</a:t>
                      </a:r>
                    </a:p>
                    <a:p>
                      <a:pPr algn="ct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Snack</a:t>
                      </a:r>
                    </a:p>
                    <a:p>
                      <a:pPr algn="ct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Snack</a:t>
                      </a:r>
                    </a:p>
                    <a:p>
                      <a:pPr algn="ctr"/>
                      <a:endParaRPr lang="en-US" sz="1400" dirty="0"/>
                    </a:p>
                  </a:txBody>
                  <a:tcPr/>
                </a:tc>
              </a:tr>
              <a:tr h="609602">
                <a:tc>
                  <a:txBody>
                    <a:bodyPr/>
                    <a:lstStyle/>
                    <a:p>
                      <a:r>
                        <a:rPr lang="en-US" sz="1400" dirty="0" smtClean="0"/>
                        <a:t>2:45-3:15</a:t>
                      </a:r>
                      <a:endParaRPr lang="en-US" sz="1400" dirty="0"/>
                    </a:p>
                  </a:txBody>
                  <a:tcPr/>
                </a:tc>
                <a:tc>
                  <a:txBody>
                    <a:bodyPr/>
                    <a:lstStyle/>
                    <a:p>
                      <a:pPr algn="ctr"/>
                      <a:r>
                        <a:rPr lang="en-US" sz="1400" dirty="0" smtClean="0"/>
                        <a:t>Chorus</a:t>
                      </a:r>
                      <a:endParaRPr lang="en-US" sz="1400" dirty="0"/>
                    </a:p>
                  </a:txBody>
                  <a:tcPr/>
                </a:tc>
                <a:tc>
                  <a:txBody>
                    <a:bodyPr/>
                    <a:lstStyle/>
                    <a:p>
                      <a:pPr algn="ctr"/>
                      <a:r>
                        <a:rPr lang="en-US" sz="1400" dirty="0" smtClean="0"/>
                        <a:t>Science/</a:t>
                      </a:r>
                    </a:p>
                    <a:p>
                      <a:pPr algn="ctr"/>
                      <a:r>
                        <a:rPr lang="en-US" sz="1400" dirty="0" smtClean="0"/>
                        <a:t>SS</a:t>
                      </a: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Science/</a:t>
                      </a:r>
                    </a:p>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SS</a:t>
                      </a:r>
                    </a:p>
                    <a:p>
                      <a:pPr algn="ct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Chorus</a:t>
                      </a:r>
                    </a:p>
                    <a:p>
                      <a:pPr algn="ct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Science/</a:t>
                      </a:r>
                    </a:p>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SS</a:t>
                      </a:r>
                    </a:p>
                    <a:p>
                      <a:pPr algn="ct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Science/</a:t>
                      </a:r>
                    </a:p>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SS</a:t>
                      </a:r>
                    </a:p>
                  </a:txBody>
                  <a:tcPr/>
                </a:tc>
              </a:tr>
              <a:tr h="580470">
                <a:tc>
                  <a:txBody>
                    <a:bodyPr/>
                    <a:lstStyle/>
                    <a:p>
                      <a:r>
                        <a:rPr lang="en-US" sz="1400" dirty="0" smtClean="0"/>
                        <a:t>3:15-3:30</a:t>
                      </a:r>
                      <a:endParaRPr lang="en-US" sz="1400" dirty="0"/>
                    </a:p>
                  </a:txBody>
                  <a:tcPr/>
                </a:tc>
                <a:tc>
                  <a:txBody>
                    <a:bodyPr/>
                    <a:lstStyle/>
                    <a:p>
                      <a:r>
                        <a:rPr lang="en-US" sz="1400" dirty="0" smtClean="0"/>
                        <a:t>Study Hall</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Study Hall</a:t>
                      </a:r>
                    </a:p>
                    <a:p>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Study Hall</a:t>
                      </a:r>
                    </a:p>
                    <a:p>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Study Hall</a:t>
                      </a:r>
                    </a:p>
                    <a:p>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Study Hall</a:t>
                      </a:r>
                    </a:p>
                    <a:p>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Study Hall</a:t>
                      </a:r>
                    </a:p>
                    <a:p>
                      <a:endParaRPr lang="en-US" sz="1400" dirty="0"/>
                    </a:p>
                  </a:txBody>
                  <a:tcPr/>
                </a:tc>
              </a:tr>
              <a:tr h="605929">
                <a:tc>
                  <a:txBody>
                    <a:bodyPr/>
                    <a:lstStyle/>
                    <a:p>
                      <a:r>
                        <a:rPr lang="en-US" sz="1400" dirty="0" smtClean="0"/>
                        <a:t>3:30-3:50</a:t>
                      </a:r>
                      <a:endParaRPr lang="en-US" sz="1400" dirty="0"/>
                    </a:p>
                  </a:txBody>
                  <a:tcPr/>
                </a:tc>
                <a:tc>
                  <a:txBody>
                    <a:bodyPr/>
                    <a:lstStyle/>
                    <a:p>
                      <a:pPr algn="ctr"/>
                      <a:r>
                        <a:rPr lang="en-US" sz="1400" dirty="0" smtClean="0"/>
                        <a:t>Pack up &amp; Dismiss</a:t>
                      </a: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Pack up &amp; Dismiss</a:t>
                      </a:r>
                    </a:p>
                    <a:p>
                      <a:pPr algn="ct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Pack up &amp; Dismiss</a:t>
                      </a:r>
                    </a:p>
                    <a:p>
                      <a:pPr algn="ct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Pack up &amp; Dismiss</a:t>
                      </a:r>
                    </a:p>
                    <a:p>
                      <a:pPr algn="ct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Pack up &amp; Dismiss</a:t>
                      </a:r>
                    </a:p>
                    <a:p>
                      <a:pPr algn="ct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Pack up &amp; Dismiss</a:t>
                      </a:r>
                    </a:p>
                    <a:p>
                      <a:pPr algn="ctr"/>
                      <a:endParaRPr lang="en-US" sz="1400" dirty="0"/>
                    </a:p>
                  </a:txBody>
                  <a:tcPr/>
                </a:tc>
              </a:tr>
            </a:tbl>
          </a:graphicData>
        </a:graphic>
      </p:graphicFrame>
      <p:sp>
        <p:nvSpPr>
          <p:cNvPr id="6" name="Rectangle 5"/>
          <p:cNvSpPr/>
          <p:nvPr/>
        </p:nvSpPr>
        <p:spPr>
          <a:xfrm rot="16200000">
            <a:off x="-1424467" y="2212592"/>
            <a:ext cx="4685898"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Our Schedule</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spd="slow">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9160218" cy="1754326"/>
          </a:xfrm>
          <a:prstGeom prst="rect">
            <a:avLst/>
          </a:prstGeom>
          <a:noFill/>
        </p:spPr>
        <p:txBody>
          <a:bodyPr>
            <a:spAutoFit/>
          </a:bodyPr>
          <a:lstStyle/>
          <a:p>
            <a:pPr algn="ctr" fontAlgn="auto">
              <a:spcBef>
                <a:spcPts val="0"/>
              </a:spcBef>
              <a:spcAft>
                <a:spcPts val="0"/>
              </a:spcAft>
              <a:defRPr/>
            </a:pPr>
            <a:r>
              <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rPr>
              <a:t>Chorus, Band, and Orchestra</a:t>
            </a:r>
          </a:p>
        </p:txBody>
      </p:sp>
      <p:sp>
        <p:nvSpPr>
          <p:cNvPr id="3" name="TextBox 2"/>
          <p:cNvSpPr txBox="1">
            <a:spLocks noChangeArrowheads="1"/>
          </p:cNvSpPr>
          <p:nvPr/>
        </p:nvSpPr>
        <p:spPr bwMode="auto">
          <a:xfrm>
            <a:off x="990600" y="2438400"/>
            <a:ext cx="7315200" cy="2862263"/>
          </a:xfrm>
          <a:prstGeom prst="rect">
            <a:avLst/>
          </a:prstGeom>
          <a:noFill/>
          <a:ln w="9525">
            <a:noFill/>
            <a:miter lim="800000"/>
            <a:headEnd/>
            <a:tailEnd/>
          </a:ln>
        </p:spPr>
        <p:txBody>
          <a:bodyPr>
            <a:spAutoFit/>
          </a:bodyPr>
          <a:lstStyle/>
          <a:p>
            <a:r>
              <a:rPr lang="en-US" sz="2000" dirty="0">
                <a:latin typeface="Trebuchet MS" pitchFamily="34" charset="0"/>
              </a:rPr>
              <a:t>Chorus:  Students who are in chorus do not miss out on and new academic instruction.  Students who do not join chorus are required to complete enrichment work assigned by teacher.</a:t>
            </a:r>
          </a:p>
          <a:p>
            <a:endParaRPr lang="en-US" sz="2000" dirty="0">
              <a:latin typeface="Trebuchet MS" pitchFamily="34" charset="0"/>
            </a:endParaRPr>
          </a:p>
          <a:p>
            <a:r>
              <a:rPr lang="en-US" sz="2000" dirty="0">
                <a:latin typeface="Trebuchet MS" pitchFamily="34" charset="0"/>
              </a:rPr>
              <a:t>Band and Orchestra:  Students who play instruments will be pulled </a:t>
            </a:r>
            <a:r>
              <a:rPr lang="en-US" sz="2000" dirty="0" smtClean="0">
                <a:latin typeface="Trebuchet MS" pitchFamily="34" charset="0"/>
              </a:rPr>
              <a:t>three </a:t>
            </a:r>
            <a:r>
              <a:rPr lang="en-US" sz="2000" dirty="0">
                <a:latin typeface="Trebuchet MS" pitchFamily="34" charset="0"/>
              </a:rPr>
              <a:t>times per 6-day cycle during </a:t>
            </a:r>
            <a:r>
              <a:rPr lang="en-US" sz="2000" dirty="0" smtClean="0">
                <a:latin typeface="Trebuchet MS" pitchFamily="34" charset="0"/>
              </a:rPr>
              <a:t>recess and academic </a:t>
            </a:r>
            <a:r>
              <a:rPr lang="en-US" sz="2000" dirty="0">
                <a:latin typeface="Trebuchet MS" pitchFamily="34" charset="0"/>
              </a:rPr>
              <a:t>instruction </a:t>
            </a:r>
            <a:r>
              <a:rPr lang="en-US" sz="2000" dirty="0" smtClean="0">
                <a:latin typeface="Trebuchet MS" pitchFamily="34" charset="0"/>
              </a:rPr>
              <a:t>time.  </a:t>
            </a:r>
            <a:r>
              <a:rPr lang="en-US" sz="2000" dirty="0">
                <a:latin typeface="Trebuchet MS" pitchFamily="34" charset="0"/>
              </a:rPr>
              <a:t>They are responsible for finding out what they missed and making up necessary assignments.</a:t>
            </a:r>
          </a:p>
        </p:txBody>
      </p:sp>
      <p:pic>
        <p:nvPicPr>
          <p:cNvPr id="28675" name="Picture 2" descr="C:\Users\Owner\AppData\Local\Microsoft\Windows\Temporary Internet Files\Content.IE5\B21N0QR9\MC900411049[1].wmf"/>
          <p:cNvPicPr>
            <a:picLocks noChangeAspect="1" noChangeArrowheads="1"/>
          </p:cNvPicPr>
          <p:nvPr/>
        </p:nvPicPr>
        <p:blipFill>
          <a:blip r:embed="rId2"/>
          <a:srcRect/>
          <a:stretch>
            <a:fillRect/>
          </a:stretch>
        </p:blipFill>
        <p:spPr bwMode="auto">
          <a:xfrm rot="536919">
            <a:off x="7137400" y="5257800"/>
            <a:ext cx="1562100" cy="1506538"/>
          </a:xfrm>
          <a:prstGeom prst="rect">
            <a:avLst/>
          </a:prstGeom>
          <a:noFill/>
          <a:ln w="9525">
            <a:noFill/>
            <a:miter lim="800000"/>
            <a:headEnd/>
            <a:tailEnd/>
          </a:ln>
        </p:spPr>
      </p:pic>
      <p:pic>
        <p:nvPicPr>
          <p:cNvPr id="28676" name="Picture 3" descr="C:\Users\Owner\AppData\Local\Microsoft\Windows\Temporary Internet Files\Content.IE5\RR2NUATG\MC900088904[1].wmf"/>
          <p:cNvPicPr>
            <a:picLocks noChangeAspect="1" noChangeArrowheads="1"/>
          </p:cNvPicPr>
          <p:nvPr/>
        </p:nvPicPr>
        <p:blipFill>
          <a:blip r:embed="rId3"/>
          <a:srcRect/>
          <a:stretch>
            <a:fillRect/>
          </a:stretch>
        </p:blipFill>
        <p:spPr bwMode="auto">
          <a:xfrm rot="-645453">
            <a:off x="228600" y="5140325"/>
            <a:ext cx="1827213" cy="1497013"/>
          </a:xfrm>
          <a:prstGeom prst="rect">
            <a:avLst/>
          </a:prstGeom>
          <a:noFill/>
          <a:ln w="9525">
            <a:noFill/>
            <a:miter lim="800000"/>
            <a:headEnd/>
            <a:tailEnd/>
          </a:ln>
        </p:spPr>
      </p:pic>
      <p:pic>
        <p:nvPicPr>
          <p:cNvPr id="28677" name="Picture 4" descr="C:\Users\Owner\AppData\Local\Microsoft\Windows\Temporary Internet Files\Content.IE5\YAWZHMWD\MC900001236[1].wmf"/>
          <p:cNvPicPr>
            <a:picLocks noChangeAspect="1" noChangeArrowheads="1"/>
          </p:cNvPicPr>
          <p:nvPr/>
        </p:nvPicPr>
        <p:blipFill>
          <a:blip r:embed="rId4"/>
          <a:srcRect/>
          <a:stretch>
            <a:fillRect/>
          </a:stretch>
        </p:blipFill>
        <p:spPr bwMode="auto">
          <a:xfrm>
            <a:off x="2276475" y="5888038"/>
            <a:ext cx="4522788" cy="452437"/>
          </a:xfrm>
          <a:prstGeom prst="rect">
            <a:avLst/>
          </a:prstGeom>
          <a:noFill/>
          <a:ln w="9525">
            <a:noFill/>
            <a:miter lim="800000"/>
            <a:headEnd/>
            <a:tailEnd/>
          </a:ln>
        </p:spPr>
      </p:pic>
      <p:pic>
        <p:nvPicPr>
          <p:cNvPr id="28678" name="Picture 5" descr="C:\Users\Owner\AppData\Local\Microsoft\Windows\Temporary Internet Files\Content.IE5\YAWZHMWD\MC900432535[1].png"/>
          <p:cNvPicPr>
            <a:picLocks noChangeAspect="1" noChangeArrowheads="1"/>
          </p:cNvPicPr>
          <p:nvPr/>
        </p:nvPicPr>
        <p:blipFill>
          <a:blip r:embed="rId5"/>
          <a:srcRect/>
          <a:stretch>
            <a:fillRect/>
          </a:stretch>
        </p:blipFill>
        <p:spPr bwMode="auto">
          <a:xfrm>
            <a:off x="342900" y="611188"/>
            <a:ext cx="1066800" cy="1066800"/>
          </a:xfrm>
          <a:prstGeom prst="rect">
            <a:avLst/>
          </a:prstGeom>
          <a:noFill/>
          <a:ln w="9525">
            <a:noFill/>
            <a:miter lim="800000"/>
            <a:headEnd/>
            <a:tailEnd/>
          </a:ln>
        </p:spPr>
      </p:pic>
      <p:pic>
        <p:nvPicPr>
          <p:cNvPr id="28679" name="Picture 6" descr="C:\Users\Owner\AppData\Local\Microsoft\Windows\Temporary Internet Files\Content.IE5\YAWZHMWD\MC900432535[1].png"/>
          <p:cNvPicPr>
            <a:picLocks noChangeAspect="1" noChangeArrowheads="1"/>
          </p:cNvPicPr>
          <p:nvPr/>
        </p:nvPicPr>
        <p:blipFill>
          <a:blip r:embed="rId5"/>
          <a:srcRect/>
          <a:stretch>
            <a:fillRect/>
          </a:stretch>
        </p:blipFill>
        <p:spPr bwMode="auto">
          <a:xfrm>
            <a:off x="7543800" y="611188"/>
            <a:ext cx="1066800" cy="1066800"/>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37219" y="756526"/>
            <a:ext cx="2050562" cy="923330"/>
          </a:xfrm>
          <a:prstGeom prst="rect">
            <a:avLst/>
          </a:prstGeom>
          <a:noFill/>
        </p:spPr>
        <p:txBody>
          <a:bodyPr wrap="none">
            <a:spAutoFit/>
          </a:bodyPr>
          <a:lstStyle/>
          <a:p>
            <a:pPr algn="ctr" fontAlgn="auto">
              <a:spcBef>
                <a:spcPts val="0"/>
              </a:spcBef>
              <a:spcAft>
                <a:spcPts val="0"/>
              </a:spcAft>
              <a:defRPr/>
            </a:pPr>
            <a:r>
              <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rPr>
              <a:t>Snack</a:t>
            </a:r>
          </a:p>
        </p:txBody>
      </p:sp>
      <p:sp>
        <p:nvSpPr>
          <p:cNvPr id="3" name="TextBox 2"/>
          <p:cNvSpPr txBox="1">
            <a:spLocks noChangeArrowheads="1"/>
          </p:cNvSpPr>
          <p:nvPr/>
        </p:nvSpPr>
        <p:spPr bwMode="auto">
          <a:xfrm>
            <a:off x="772272" y="1730656"/>
            <a:ext cx="7848600" cy="3785652"/>
          </a:xfrm>
          <a:prstGeom prst="rect">
            <a:avLst/>
          </a:prstGeom>
          <a:noFill/>
          <a:ln w="9525">
            <a:noFill/>
            <a:miter lim="800000"/>
            <a:headEnd/>
            <a:tailEnd/>
          </a:ln>
        </p:spPr>
        <p:txBody>
          <a:bodyPr>
            <a:spAutoFit/>
          </a:bodyPr>
          <a:lstStyle/>
          <a:p>
            <a:endParaRPr lang="en-US" sz="2400" dirty="0">
              <a:latin typeface="Trebuchet MS" pitchFamily="34" charset="0"/>
            </a:endParaRPr>
          </a:p>
          <a:p>
            <a:r>
              <a:rPr lang="en-US" dirty="0" smtClean="0">
                <a:latin typeface="Trebuchet MS" pitchFamily="34" charset="0"/>
              </a:rPr>
              <a:t>Studies have proven that when chosen properly, snacks can provide children with an extra boost to their mental skills.  For this reason, students will have a daily snack in the afternoon in which they will be able to eat a healthy snack.  I encourage you to send a small snack every day that can be eaten in approximately 15 minutes.  Also, please keep in mind that we will be eating in the classroom.  Therefore, healthy snacks with minimal cleanup are best!  Acceptable morning snacks include crackers, pretzels, string cheese, raisins, fruits, veggies, etc.  Please note that candy, soda, cakes, and greasy or finger-coloring chips are not permitted.  Thank you for your continued assistance!  Students </a:t>
            </a:r>
            <a:r>
              <a:rPr lang="en-US" dirty="0">
                <a:latin typeface="Trebuchet MS" pitchFamily="34" charset="0"/>
              </a:rPr>
              <a:t>are allowed to keep a water bottle on their desk. No juice or sports drinks will be allowed in the classroom.   </a:t>
            </a:r>
          </a:p>
        </p:txBody>
      </p:sp>
      <p:pic>
        <p:nvPicPr>
          <p:cNvPr id="29699" name="Picture 2" descr="C:\Users\Owner\AppData\Local\Microsoft\Windows\Temporary Internet Files\Content.IE5\09AXLDM0\MC900019478[1].wmf"/>
          <p:cNvPicPr>
            <a:picLocks noChangeAspect="1" noChangeArrowheads="1"/>
          </p:cNvPicPr>
          <p:nvPr/>
        </p:nvPicPr>
        <p:blipFill>
          <a:blip r:embed="rId2"/>
          <a:srcRect/>
          <a:stretch>
            <a:fillRect/>
          </a:stretch>
        </p:blipFill>
        <p:spPr bwMode="auto">
          <a:xfrm rot="-823526">
            <a:off x="1020763" y="427038"/>
            <a:ext cx="1719262" cy="1582737"/>
          </a:xfrm>
          <a:prstGeom prst="rect">
            <a:avLst/>
          </a:prstGeom>
          <a:noFill/>
          <a:ln w="9525">
            <a:noFill/>
            <a:miter lim="800000"/>
            <a:headEnd/>
            <a:tailEnd/>
          </a:ln>
        </p:spPr>
      </p:pic>
      <p:pic>
        <p:nvPicPr>
          <p:cNvPr id="29700" name="Picture 3" descr="C:\Users\Owner\AppData\Local\Microsoft\Windows\Temporary Internet Files\Content.IE5\YAWZHMWD\MC900290270[1].wmf"/>
          <p:cNvPicPr>
            <a:picLocks noChangeAspect="1" noChangeArrowheads="1"/>
          </p:cNvPicPr>
          <p:nvPr/>
        </p:nvPicPr>
        <p:blipFill>
          <a:blip r:embed="rId3"/>
          <a:srcRect/>
          <a:stretch>
            <a:fillRect/>
          </a:stretch>
        </p:blipFill>
        <p:spPr bwMode="auto">
          <a:xfrm rot="5586020">
            <a:off x="4145756" y="4812507"/>
            <a:ext cx="1770063" cy="2203450"/>
          </a:xfrm>
          <a:prstGeom prst="rect">
            <a:avLst/>
          </a:prstGeom>
          <a:noFill/>
          <a:ln w="9525">
            <a:noFill/>
            <a:miter lim="800000"/>
            <a:headEnd/>
            <a:tailEnd/>
          </a:ln>
        </p:spPr>
      </p:pic>
      <p:pic>
        <p:nvPicPr>
          <p:cNvPr id="29701" name="Picture 4" descr="C:\Users\Owner\AppData\Local\Microsoft\Windows\Temporary Internet Files\Content.IE5\B21N0QR9\MC900215358[1].wmf"/>
          <p:cNvPicPr>
            <a:picLocks noChangeAspect="1" noChangeArrowheads="1"/>
          </p:cNvPicPr>
          <p:nvPr/>
        </p:nvPicPr>
        <p:blipFill>
          <a:blip r:embed="rId4"/>
          <a:srcRect/>
          <a:stretch>
            <a:fillRect/>
          </a:stretch>
        </p:blipFill>
        <p:spPr bwMode="auto">
          <a:xfrm rot="1043215">
            <a:off x="6473825" y="147638"/>
            <a:ext cx="1554163" cy="2200275"/>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56294" y="457200"/>
            <a:ext cx="4231416" cy="923330"/>
          </a:xfrm>
          <a:prstGeom prst="rect">
            <a:avLst/>
          </a:prstGeom>
          <a:noFill/>
        </p:spPr>
        <p:txBody>
          <a:bodyPr wrap="none">
            <a:spAutoFit/>
          </a:bodyPr>
          <a:lstStyle/>
          <a:p>
            <a:pPr algn="ctr" fontAlgn="auto">
              <a:spcBef>
                <a:spcPts val="0"/>
              </a:spcBef>
              <a:spcAft>
                <a:spcPts val="0"/>
              </a:spcAft>
              <a:defRPr/>
            </a:pPr>
            <a:r>
              <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rPr>
              <a:t>Celebrations</a:t>
            </a:r>
          </a:p>
        </p:txBody>
      </p:sp>
      <p:sp>
        <p:nvSpPr>
          <p:cNvPr id="3" name="TextBox 2"/>
          <p:cNvSpPr txBox="1">
            <a:spLocks noChangeArrowheads="1"/>
          </p:cNvSpPr>
          <p:nvPr/>
        </p:nvSpPr>
        <p:spPr bwMode="auto">
          <a:xfrm>
            <a:off x="838200" y="1600200"/>
            <a:ext cx="7848600" cy="3170099"/>
          </a:xfrm>
          <a:prstGeom prst="rect">
            <a:avLst/>
          </a:prstGeom>
          <a:noFill/>
          <a:ln w="9525">
            <a:noFill/>
            <a:miter lim="800000"/>
            <a:headEnd/>
            <a:tailEnd/>
          </a:ln>
        </p:spPr>
        <p:txBody>
          <a:bodyPr>
            <a:spAutoFit/>
          </a:bodyPr>
          <a:lstStyle/>
          <a:p>
            <a:r>
              <a:rPr lang="en-US" sz="2000" dirty="0">
                <a:latin typeface="Trebuchet MS" pitchFamily="34" charset="0"/>
              </a:rPr>
              <a:t>Students may bring in a treat to share with the class to celebrate their birthdays if they desire. </a:t>
            </a:r>
            <a:r>
              <a:rPr lang="en-US" sz="2000" dirty="0" smtClean="0">
                <a:latin typeface="Trebuchet MS" pitchFamily="34" charset="0"/>
              </a:rPr>
              <a:t>  We will celebrate during snack time. </a:t>
            </a:r>
            <a:endParaRPr lang="en-US" sz="2000" dirty="0">
              <a:latin typeface="Trebuchet MS" pitchFamily="34" charset="0"/>
            </a:endParaRPr>
          </a:p>
          <a:p>
            <a:endParaRPr lang="en-US" sz="2000" dirty="0">
              <a:latin typeface="Trebuchet MS" pitchFamily="34" charset="0"/>
            </a:endParaRPr>
          </a:p>
          <a:p>
            <a:r>
              <a:rPr lang="en-US" sz="2000" dirty="0">
                <a:latin typeface="Trebuchet MS" pitchFamily="34" charset="0"/>
              </a:rPr>
              <a:t>In addition to birthdays, we will be celebrating various special occasions throughout the year.  Notification of these celebrations will be sent home if you would like to volunteer to send something in.  </a:t>
            </a:r>
          </a:p>
          <a:p>
            <a:endParaRPr lang="en-US" sz="2000" dirty="0">
              <a:latin typeface="Trebuchet MS" pitchFamily="34" charset="0"/>
            </a:endParaRPr>
          </a:p>
          <a:p>
            <a:r>
              <a:rPr lang="en-US" sz="2000" dirty="0">
                <a:latin typeface="Trebuchet MS" pitchFamily="34" charset="0"/>
              </a:rPr>
              <a:t>We are encouraging healthy choices for all celebrations.</a:t>
            </a:r>
          </a:p>
        </p:txBody>
      </p:sp>
      <p:pic>
        <p:nvPicPr>
          <p:cNvPr id="30723" name="Picture 2" descr="C:\Users\Owner\AppData\Local\Microsoft\Windows\Temporary Internet Files\Content.IE5\09AXLDM0\MC900438245[1].wmf"/>
          <p:cNvPicPr>
            <a:picLocks noChangeAspect="1" noChangeArrowheads="1"/>
          </p:cNvPicPr>
          <p:nvPr/>
        </p:nvPicPr>
        <p:blipFill>
          <a:blip r:embed="rId2"/>
          <a:srcRect/>
          <a:stretch>
            <a:fillRect/>
          </a:stretch>
        </p:blipFill>
        <p:spPr bwMode="auto">
          <a:xfrm>
            <a:off x="3505200" y="4773613"/>
            <a:ext cx="1844675" cy="1844675"/>
          </a:xfrm>
          <a:prstGeom prst="rect">
            <a:avLst/>
          </a:prstGeom>
          <a:noFill/>
          <a:ln w="9525">
            <a:noFill/>
            <a:miter lim="800000"/>
            <a:headEnd/>
            <a:tailEnd/>
          </a:ln>
        </p:spPr>
      </p:pic>
      <p:pic>
        <p:nvPicPr>
          <p:cNvPr id="30724" name="Picture 3" descr="C:\Program Files (x86)\Microsoft Office\MEDIA\CAGCAT10\j0305493.wmf"/>
          <p:cNvPicPr>
            <a:picLocks noChangeAspect="1" noChangeArrowheads="1"/>
          </p:cNvPicPr>
          <p:nvPr/>
        </p:nvPicPr>
        <p:blipFill>
          <a:blip r:embed="rId3"/>
          <a:srcRect/>
          <a:stretch>
            <a:fillRect/>
          </a:stretch>
        </p:blipFill>
        <p:spPr bwMode="auto">
          <a:xfrm>
            <a:off x="823913" y="442913"/>
            <a:ext cx="1125537" cy="923925"/>
          </a:xfrm>
          <a:prstGeom prst="rect">
            <a:avLst/>
          </a:prstGeom>
          <a:noFill/>
          <a:ln w="9525">
            <a:noFill/>
            <a:miter lim="800000"/>
            <a:headEnd/>
            <a:tailEnd/>
          </a:ln>
        </p:spPr>
      </p:pic>
      <p:pic>
        <p:nvPicPr>
          <p:cNvPr id="30725" name="Picture 4" descr="C:\Users\Owner\AppData\Local\Microsoft\Windows\Temporary Internet Files\Content.IE5\09AXLDM0\MC900304919[1].wmf"/>
          <p:cNvPicPr>
            <a:picLocks noChangeAspect="1" noChangeArrowheads="1"/>
          </p:cNvPicPr>
          <p:nvPr/>
        </p:nvPicPr>
        <p:blipFill>
          <a:blip r:embed="rId4"/>
          <a:srcRect/>
          <a:stretch>
            <a:fillRect/>
          </a:stretch>
        </p:blipFill>
        <p:spPr bwMode="auto">
          <a:xfrm>
            <a:off x="7167563" y="457200"/>
            <a:ext cx="1376362" cy="941388"/>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4401285"/>
      </p:ext>
    </p:extLst>
  </p:cSld>
  <p:clrMapOvr>
    <a:masterClrMapping/>
  </p:clrMapOvr>
  <p:transition spd="slow">
    <p:split orient="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6414" y="685800"/>
            <a:ext cx="7784760" cy="923330"/>
          </a:xfrm>
          <a:prstGeom prst="rect">
            <a:avLst/>
          </a:prstGeom>
          <a:noFill/>
        </p:spPr>
        <p:txBody>
          <a:bodyPr wrap="none">
            <a:spAutoFit/>
          </a:bodyPr>
          <a:lstStyle/>
          <a:p>
            <a:pPr algn="ctr" fontAlgn="auto">
              <a:spcBef>
                <a:spcPts val="0"/>
              </a:spcBef>
              <a:spcAft>
                <a:spcPts val="0"/>
              </a:spcAft>
              <a:defRPr/>
            </a:pPr>
            <a:r>
              <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rPr>
              <a:t>Exams and Assessments</a:t>
            </a:r>
          </a:p>
        </p:txBody>
      </p:sp>
      <p:sp>
        <p:nvSpPr>
          <p:cNvPr id="31746" name="TextBox 2"/>
          <p:cNvSpPr txBox="1">
            <a:spLocks noChangeArrowheads="1"/>
          </p:cNvSpPr>
          <p:nvPr/>
        </p:nvSpPr>
        <p:spPr bwMode="auto">
          <a:xfrm>
            <a:off x="715963" y="1828800"/>
            <a:ext cx="7785100" cy="2031325"/>
          </a:xfrm>
          <a:prstGeom prst="rect">
            <a:avLst/>
          </a:prstGeom>
          <a:noFill/>
          <a:ln w="9525">
            <a:noFill/>
            <a:miter lim="800000"/>
            <a:headEnd/>
            <a:tailEnd/>
          </a:ln>
        </p:spPr>
        <p:txBody>
          <a:bodyPr>
            <a:spAutoFit/>
          </a:bodyPr>
          <a:lstStyle/>
          <a:p>
            <a:r>
              <a:rPr lang="en-US" dirty="0" smtClean="0">
                <a:latin typeface="Trebuchet MS" pitchFamily="34" charset="0"/>
              </a:rPr>
              <a:t>i Ready – Assess students’ strengths and weaknesses and creates an individualized curriculum for students.  It is given multiple times throughout the year and measures student growth.  </a:t>
            </a:r>
          </a:p>
          <a:p>
            <a:endParaRPr lang="en-US" dirty="0">
              <a:latin typeface="Trebuchet MS" pitchFamily="34" charset="0"/>
            </a:endParaRPr>
          </a:p>
          <a:p>
            <a:r>
              <a:rPr lang="en-US" dirty="0">
                <a:latin typeface="Trebuchet MS" pitchFamily="34" charset="0"/>
              </a:rPr>
              <a:t>We have two state tests in the spring this year as well ~ Math and ELA.</a:t>
            </a:r>
          </a:p>
          <a:p>
            <a:endParaRPr lang="en-US" dirty="0">
              <a:latin typeface="Trebuchet MS" pitchFamily="34" charset="0"/>
            </a:endParaRPr>
          </a:p>
          <a:p>
            <a:endParaRPr lang="en-US" dirty="0">
              <a:latin typeface="Trebuchet MS" pitchFamily="34" charset="0"/>
            </a:endParaRPr>
          </a:p>
        </p:txBody>
      </p:sp>
      <p:pic>
        <p:nvPicPr>
          <p:cNvPr id="31747" name="Picture 4" descr="j0213395"/>
          <p:cNvPicPr>
            <a:picLocks noChangeAspect="1" noChangeArrowheads="1"/>
          </p:cNvPicPr>
          <p:nvPr/>
        </p:nvPicPr>
        <p:blipFill>
          <a:blip r:embed="rId2"/>
          <a:srcRect/>
          <a:stretch>
            <a:fillRect/>
          </a:stretch>
        </p:blipFill>
        <p:spPr bwMode="auto">
          <a:xfrm>
            <a:off x="3200400" y="5334000"/>
            <a:ext cx="1296988" cy="1263650"/>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914400" y="2209800"/>
            <a:ext cx="7162800" cy="3733800"/>
          </a:xfrm>
        </p:spPr>
        <p:txBody>
          <a:bodyPr>
            <a:normAutofit/>
          </a:bodyPr>
          <a:lstStyle/>
          <a:p>
            <a:pPr marL="342900" indent="-342900">
              <a:buFont typeface="Arial" charset="0"/>
              <a:buChar char="•"/>
            </a:pPr>
            <a:r>
              <a:rPr lang="en-US" dirty="0" smtClean="0"/>
              <a:t>Computer program designed to increase speed and accuracy in arithmetic.  </a:t>
            </a:r>
          </a:p>
          <a:p>
            <a:pPr marL="342900" indent="-342900">
              <a:buFont typeface="Arial" charset="0"/>
              <a:buChar char="•"/>
            </a:pPr>
            <a:endParaRPr lang="en-US" dirty="0"/>
          </a:p>
          <a:p>
            <a:pPr marL="342900" indent="-342900">
              <a:buFont typeface="Arial" charset="0"/>
              <a:buChar char="•"/>
            </a:pPr>
            <a:r>
              <a:rPr lang="en-US" dirty="0" smtClean="0"/>
              <a:t>Student will have opportunity to log into their account in school during flex time.</a:t>
            </a:r>
          </a:p>
          <a:p>
            <a:pPr marL="342900" indent="-342900">
              <a:buFont typeface="Arial" charset="0"/>
              <a:buChar char="•"/>
            </a:pPr>
            <a:endParaRPr lang="en-US" dirty="0"/>
          </a:p>
          <a:p>
            <a:pPr marL="342900" indent="-342900">
              <a:buFont typeface="Arial" charset="0"/>
              <a:buChar char="•"/>
            </a:pPr>
            <a:r>
              <a:rPr lang="en-US" dirty="0" smtClean="0"/>
              <a:t>Can be completed at home, too!  </a:t>
            </a:r>
            <a:r>
              <a:rPr lang="en-US" dirty="0" smtClean="0"/>
              <a:t>Please see the letter to see how to log in.</a:t>
            </a:r>
            <a:endParaRPr lang="en-US" dirty="0"/>
          </a:p>
        </p:txBody>
      </p:sp>
      <p:sp>
        <p:nvSpPr>
          <p:cNvPr id="3" name="Title 2"/>
          <p:cNvSpPr>
            <a:spLocks noGrp="1"/>
          </p:cNvSpPr>
          <p:nvPr>
            <p:ph type="ctrTitle"/>
          </p:nvPr>
        </p:nvSpPr>
        <p:spPr>
          <a:xfrm>
            <a:off x="609600" y="685800"/>
            <a:ext cx="7175351" cy="1793167"/>
          </a:xfrm>
        </p:spPr>
        <p:txBody>
          <a:bodyPr/>
          <a:lstStyle/>
          <a:p>
            <a:r>
              <a:rPr lang="en-US" dirty="0" err="1" smtClean="0"/>
              <a:t>Xtra</a:t>
            </a:r>
            <a:r>
              <a:rPr lang="en-US" dirty="0" smtClean="0"/>
              <a:t> Math</a:t>
            </a:r>
            <a:endParaRPr lang="en-US" dirty="0"/>
          </a:p>
        </p:txBody>
      </p:sp>
    </p:spTree>
    <p:extLst>
      <p:ext uri="{BB962C8B-B14F-4D97-AF65-F5344CB8AC3E}">
        <p14:creationId xmlns:p14="http://schemas.microsoft.com/office/powerpoint/2010/main" val="842312476"/>
      </p:ext>
    </p:extLst>
  </p:cSld>
  <p:clrMapOvr>
    <a:masterClrMapping/>
  </p:clrMapOvr>
  <p:transition spd="slow">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4"/>
          <p:cNvSpPr>
            <a:spLocks noGrp="1"/>
          </p:cNvSpPr>
          <p:nvPr>
            <p:ph type="ctrTitle"/>
          </p:nvPr>
        </p:nvSpPr>
        <p:spPr bwMode="auto">
          <a:xfrm>
            <a:off x="762000" y="685800"/>
            <a:ext cx="7772400" cy="1470025"/>
          </a:xfrm>
        </p:spPr>
        <p:txBody>
          <a:bodyPr wrap="square" numCol="1" compatLnSpc="1">
            <a:prstTxWarp prst="textNoShape">
              <a:avLst/>
            </a:prstTxWarp>
          </a:bodyPr>
          <a:lstStyle/>
          <a:p>
            <a:r>
              <a:rPr lang="en-US" smtClean="0">
                <a:solidFill>
                  <a:schemeClr val="tx1"/>
                </a:solidFill>
                <a:effectLst/>
              </a:rPr>
              <a:t>Contact Information</a:t>
            </a:r>
          </a:p>
        </p:txBody>
      </p:sp>
      <p:sp>
        <p:nvSpPr>
          <p:cNvPr id="18434" name="Rectangle 5"/>
          <p:cNvSpPr>
            <a:spLocks noGrp="1"/>
          </p:cNvSpPr>
          <p:nvPr>
            <p:ph type="subTitle" idx="1"/>
          </p:nvPr>
        </p:nvSpPr>
        <p:spPr>
          <a:xfrm>
            <a:off x="457200" y="1600200"/>
            <a:ext cx="7315200" cy="4114800"/>
          </a:xfrm>
        </p:spPr>
        <p:txBody>
          <a:bodyPr/>
          <a:lstStyle/>
          <a:p>
            <a:pPr marL="46038">
              <a:lnSpc>
                <a:spcPct val="90000"/>
              </a:lnSpc>
            </a:pPr>
            <a:r>
              <a:rPr lang="en-US" sz="2000" dirty="0" smtClean="0"/>
              <a:t>Phone … 298-5290 (I will try to return </a:t>
            </a:r>
          </a:p>
          <a:p>
            <a:pPr marL="46038">
              <a:lnSpc>
                <a:spcPct val="90000"/>
              </a:lnSpc>
            </a:pPr>
            <a:r>
              <a:rPr lang="en-US" sz="2000" dirty="0" smtClean="0"/>
              <a:t>calls within 24 hours)</a:t>
            </a:r>
          </a:p>
          <a:p>
            <a:pPr marL="46038">
              <a:lnSpc>
                <a:spcPct val="90000"/>
              </a:lnSpc>
            </a:pPr>
            <a:endParaRPr lang="en-US" sz="2000" dirty="0" smtClean="0"/>
          </a:p>
          <a:p>
            <a:pPr marL="46038">
              <a:lnSpc>
                <a:spcPct val="90000"/>
              </a:lnSpc>
            </a:pPr>
            <a:r>
              <a:rPr lang="en-US" sz="2000" dirty="0" smtClean="0"/>
              <a:t>Email … </a:t>
            </a:r>
            <a:r>
              <a:rPr lang="en-US" sz="2000" dirty="0" smtClean="0">
                <a:hlinkClick r:id="rId2"/>
              </a:rPr>
              <a:t>clare.curtis@wcsdny.org</a:t>
            </a:r>
            <a:r>
              <a:rPr lang="en-US" sz="2000" dirty="0" smtClean="0"/>
              <a:t> (best way to contact me)</a:t>
            </a:r>
          </a:p>
          <a:p>
            <a:pPr marL="46038">
              <a:lnSpc>
                <a:spcPct val="90000"/>
              </a:lnSpc>
            </a:pPr>
            <a:endParaRPr lang="en-US" sz="2000" dirty="0" smtClean="0"/>
          </a:p>
          <a:p>
            <a:pPr marL="46038">
              <a:lnSpc>
                <a:spcPct val="90000"/>
              </a:lnSpc>
            </a:pPr>
            <a:r>
              <a:rPr lang="en-US" sz="2000" dirty="0" smtClean="0"/>
              <a:t>Send a note in with your child … I will try to respond that day.</a:t>
            </a:r>
          </a:p>
          <a:p>
            <a:pPr marL="46038">
              <a:lnSpc>
                <a:spcPct val="90000"/>
              </a:lnSpc>
            </a:pPr>
            <a:endParaRPr lang="en-US" sz="2000" dirty="0" smtClean="0"/>
          </a:p>
          <a:p>
            <a:pPr marL="46038">
              <a:lnSpc>
                <a:spcPct val="90000"/>
              </a:lnSpc>
            </a:pPr>
            <a:r>
              <a:rPr lang="en-US" sz="2000" b="1" u="sng" dirty="0" smtClean="0"/>
              <a:t>Sign Up for important updates!</a:t>
            </a:r>
          </a:p>
          <a:p>
            <a:pPr marL="46038">
              <a:lnSpc>
                <a:spcPct val="90000"/>
              </a:lnSpc>
            </a:pPr>
            <a:r>
              <a:rPr lang="en-US" sz="2000" dirty="0" smtClean="0"/>
              <a:t>Get push notifications … remnd.at/8g7f3c</a:t>
            </a:r>
          </a:p>
          <a:p>
            <a:pPr marL="46038">
              <a:lnSpc>
                <a:spcPct val="90000"/>
              </a:lnSpc>
            </a:pPr>
            <a:r>
              <a:rPr lang="en-US" sz="2000" dirty="0" smtClean="0"/>
              <a:t>Get text notifications … text the message @8g7f3c to the number 81010</a:t>
            </a:r>
            <a:endParaRPr lang="en-US" sz="2000" dirty="0" smtClean="0"/>
          </a:p>
          <a:p>
            <a:pPr marL="46038">
              <a:lnSpc>
                <a:spcPct val="90000"/>
              </a:lnSpc>
            </a:pPr>
            <a:endParaRPr lang="en-US" sz="2000" dirty="0" smtClean="0"/>
          </a:p>
          <a:p>
            <a:pPr marL="46038">
              <a:lnSpc>
                <a:spcPct val="90000"/>
              </a:lnSpc>
            </a:pPr>
            <a:endParaRPr lang="en-US" sz="2000" dirty="0" smtClean="0"/>
          </a:p>
        </p:txBody>
      </p:sp>
      <p:pic>
        <p:nvPicPr>
          <p:cNvPr id="18435" name="Picture 6" descr="j0215007"/>
          <p:cNvPicPr>
            <a:picLocks noChangeAspect="1" noChangeArrowheads="1"/>
          </p:cNvPicPr>
          <p:nvPr/>
        </p:nvPicPr>
        <p:blipFill>
          <a:blip r:embed="rId3"/>
          <a:srcRect/>
          <a:stretch>
            <a:fillRect/>
          </a:stretch>
        </p:blipFill>
        <p:spPr bwMode="auto">
          <a:xfrm>
            <a:off x="7772400" y="1524000"/>
            <a:ext cx="914400" cy="1143000"/>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09600" y="1371600"/>
            <a:ext cx="7086600" cy="1676400"/>
          </a:xfrm>
        </p:spPr>
        <p:txBody>
          <a:bodyPr>
            <a:normAutofit fontScale="85000" lnSpcReduction="20000"/>
          </a:bodyPr>
          <a:lstStyle/>
          <a:p>
            <a:pPr>
              <a:defRPr/>
            </a:pPr>
            <a:r>
              <a:rPr lang="en-US" dirty="0" smtClean="0"/>
              <a:t>To access the class website:</a:t>
            </a:r>
          </a:p>
          <a:p>
            <a:pPr marL="457200" indent="-457200">
              <a:buFont typeface="Georgia" pitchFamily="18" charset="0"/>
              <a:buAutoNum type="arabicPeriod"/>
              <a:defRPr/>
            </a:pPr>
            <a:r>
              <a:rPr lang="en-US" dirty="0" smtClean="0"/>
              <a:t>Go to </a:t>
            </a:r>
            <a:r>
              <a:rPr lang="en-US" dirty="0" err="1" smtClean="0"/>
              <a:t>Sheafe</a:t>
            </a:r>
            <a:r>
              <a:rPr lang="en-US" dirty="0" smtClean="0"/>
              <a:t> Road Website</a:t>
            </a:r>
          </a:p>
          <a:p>
            <a:pPr marL="457200" indent="-457200">
              <a:buFont typeface="Georgia" pitchFamily="18" charset="0"/>
              <a:buAutoNum type="arabicPeriod"/>
              <a:defRPr/>
            </a:pPr>
            <a:r>
              <a:rPr lang="en-US" dirty="0" smtClean="0"/>
              <a:t>Click on “teachers” up top.</a:t>
            </a:r>
          </a:p>
          <a:p>
            <a:pPr marL="457200" indent="-457200">
              <a:buFont typeface="Georgia" pitchFamily="18" charset="0"/>
              <a:buAutoNum type="arabicPeriod"/>
              <a:defRPr/>
            </a:pPr>
            <a:r>
              <a:rPr lang="en-US" dirty="0" smtClean="0"/>
              <a:t>Click on “Clare Curtis”.</a:t>
            </a:r>
          </a:p>
          <a:p>
            <a:pPr marL="457200" indent="-457200">
              <a:buFont typeface="Georgia" pitchFamily="18" charset="0"/>
              <a:buAutoNum type="arabicPeriod"/>
              <a:defRPr/>
            </a:pPr>
            <a:r>
              <a:rPr lang="en-US" dirty="0" smtClean="0"/>
              <a:t>Bookmark site on your computer for easy access.</a:t>
            </a:r>
            <a:endParaRPr lang="en-US" dirty="0"/>
          </a:p>
        </p:txBody>
      </p:sp>
      <p:sp>
        <p:nvSpPr>
          <p:cNvPr id="3" name="Title 2"/>
          <p:cNvSpPr>
            <a:spLocks noGrp="1"/>
          </p:cNvSpPr>
          <p:nvPr>
            <p:ph type="ctrTitle"/>
          </p:nvPr>
        </p:nvSpPr>
        <p:spPr>
          <a:xfrm>
            <a:off x="838200" y="381000"/>
            <a:ext cx="7175351" cy="1793167"/>
          </a:xfrm>
        </p:spPr>
        <p:txBody>
          <a:bodyPr/>
          <a:lstStyle/>
          <a:p>
            <a:pPr>
              <a:defRPr/>
            </a:pPr>
            <a:r>
              <a:rPr lang="en-US" dirty="0" smtClean="0"/>
              <a:t>Class Website</a:t>
            </a:r>
            <a:endParaRPr lang="en-US" dirty="0"/>
          </a:p>
        </p:txBody>
      </p:sp>
      <p:sp>
        <p:nvSpPr>
          <p:cNvPr id="4" name="TextBox 3"/>
          <p:cNvSpPr txBox="1"/>
          <p:nvPr/>
        </p:nvSpPr>
        <p:spPr>
          <a:xfrm>
            <a:off x="609600" y="3429000"/>
            <a:ext cx="8001000" cy="1754326"/>
          </a:xfrm>
          <a:prstGeom prst="rect">
            <a:avLst/>
          </a:prstGeom>
          <a:noFill/>
        </p:spPr>
        <p:txBody>
          <a:bodyPr>
            <a:spAutoFit/>
          </a:bodyPr>
          <a:lstStyle/>
          <a:p>
            <a:pPr>
              <a:defRPr/>
            </a:pPr>
            <a:r>
              <a:rPr lang="en-US" dirty="0"/>
              <a:t>Go to the Website to find ….</a:t>
            </a:r>
          </a:p>
          <a:p>
            <a:pPr marL="285750" indent="-285750">
              <a:buFont typeface="Arial" pitchFamily="34" charset="0"/>
              <a:buChar char="•"/>
              <a:defRPr/>
            </a:pPr>
            <a:r>
              <a:rPr lang="en-US" dirty="0"/>
              <a:t>Our daily schedule     </a:t>
            </a:r>
          </a:p>
          <a:p>
            <a:pPr marL="285750" indent="-285750">
              <a:buFont typeface="Arial" pitchFamily="34" charset="0"/>
              <a:buChar char="•"/>
              <a:defRPr/>
            </a:pPr>
            <a:r>
              <a:rPr lang="en-US" dirty="0" smtClean="0"/>
              <a:t>Upcoming </a:t>
            </a:r>
            <a:r>
              <a:rPr lang="en-US" dirty="0"/>
              <a:t>events</a:t>
            </a:r>
          </a:p>
          <a:p>
            <a:pPr marL="285750" indent="-285750">
              <a:buFont typeface="Arial" pitchFamily="34" charset="0"/>
              <a:buChar char="•"/>
              <a:defRPr/>
            </a:pPr>
            <a:r>
              <a:rPr lang="en-US" dirty="0"/>
              <a:t>Useful links</a:t>
            </a:r>
          </a:p>
          <a:p>
            <a:pPr marL="285750" indent="-285750">
              <a:buFont typeface="Arial" pitchFamily="34" charset="0"/>
              <a:buChar char="•"/>
              <a:defRPr/>
            </a:pPr>
            <a:r>
              <a:rPr lang="en-US" dirty="0"/>
              <a:t>Attachment of our weekly reading log (just in case!)</a:t>
            </a:r>
          </a:p>
          <a:p>
            <a:pPr marL="285750" indent="-285750">
              <a:buFont typeface="Arial" pitchFamily="34" charset="0"/>
              <a:buChar char="•"/>
              <a:defRPr/>
            </a:pPr>
            <a:r>
              <a:rPr lang="en-US" dirty="0"/>
              <a:t>Copy of this Power Point </a:t>
            </a:r>
          </a:p>
        </p:txBody>
      </p:sp>
      <p:pic>
        <p:nvPicPr>
          <p:cNvPr id="32772" name="Picture 2" descr="C:\Program Files (x86)\Microsoft Office\MEDIA\CAGCAT10\j0195384.wmf"/>
          <p:cNvPicPr>
            <a:picLocks noChangeAspect="1" noChangeArrowheads="1"/>
          </p:cNvPicPr>
          <p:nvPr/>
        </p:nvPicPr>
        <p:blipFill>
          <a:blip r:embed="rId2"/>
          <a:srcRect/>
          <a:stretch>
            <a:fillRect/>
          </a:stretch>
        </p:blipFill>
        <p:spPr bwMode="auto">
          <a:xfrm>
            <a:off x="6553200" y="2971800"/>
            <a:ext cx="1795463" cy="1833563"/>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377" y="304800"/>
            <a:ext cx="9041258" cy="923330"/>
          </a:xfrm>
          <a:prstGeom prst="rect">
            <a:avLst/>
          </a:prstGeom>
          <a:noFill/>
        </p:spPr>
        <p:txBody>
          <a:bodyPr wrap="none">
            <a:spAutoFit/>
          </a:bodyPr>
          <a:lstStyle/>
          <a:p>
            <a:pPr algn="ctr" fontAlgn="auto">
              <a:spcBef>
                <a:spcPts val="0"/>
              </a:spcBef>
              <a:spcAft>
                <a:spcPts val="0"/>
              </a:spcAft>
              <a:defRPr/>
            </a:pPr>
            <a:r>
              <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rPr>
              <a:t>What you can do to help …</a:t>
            </a:r>
          </a:p>
        </p:txBody>
      </p:sp>
      <p:sp>
        <p:nvSpPr>
          <p:cNvPr id="3" name="TextBox 2"/>
          <p:cNvSpPr txBox="1">
            <a:spLocks noChangeArrowheads="1"/>
          </p:cNvSpPr>
          <p:nvPr/>
        </p:nvSpPr>
        <p:spPr bwMode="auto">
          <a:xfrm>
            <a:off x="838200" y="1752600"/>
            <a:ext cx="7391400" cy="4760913"/>
          </a:xfrm>
          <a:prstGeom prst="rect">
            <a:avLst/>
          </a:prstGeom>
          <a:noFill/>
          <a:ln w="9525">
            <a:noFill/>
            <a:miter lim="800000"/>
            <a:headEnd/>
            <a:tailEnd/>
          </a:ln>
        </p:spPr>
        <p:txBody>
          <a:bodyPr>
            <a:spAutoFit/>
          </a:bodyPr>
          <a:lstStyle/>
          <a:p>
            <a:r>
              <a:rPr lang="en-US">
                <a:latin typeface="Trebuchet MS" pitchFamily="34" charset="0"/>
              </a:rPr>
              <a:t>Ask to see your child’s assignment sheet daily so you know what they have been learning and what they have for homework.</a:t>
            </a:r>
          </a:p>
          <a:p>
            <a:endParaRPr lang="en-US">
              <a:latin typeface="Trebuchet MS" pitchFamily="34" charset="0"/>
            </a:endParaRPr>
          </a:p>
          <a:p>
            <a:r>
              <a:rPr lang="en-US">
                <a:latin typeface="Trebuchet MS" pitchFamily="34" charset="0"/>
              </a:rPr>
              <a:t>Go through the Friday folder over the weekend.  Sign and review the letter from me.  Remove everything else from the folder.</a:t>
            </a:r>
          </a:p>
          <a:p>
            <a:endParaRPr lang="en-US">
              <a:latin typeface="Trebuchet MS" pitchFamily="34" charset="0"/>
            </a:endParaRPr>
          </a:p>
          <a:p>
            <a:r>
              <a:rPr lang="en-US">
                <a:latin typeface="Trebuchet MS" pitchFamily="34" charset="0"/>
              </a:rPr>
              <a:t>Sign off on your child’s reading log and encourage them to read, read, read!  </a:t>
            </a:r>
          </a:p>
          <a:p>
            <a:endParaRPr lang="en-US">
              <a:latin typeface="Trebuchet MS" pitchFamily="34" charset="0"/>
            </a:endParaRPr>
          </a:p>
          <a:p>
            <a:r>
              <a:rPr lang="en-US">
                <a:latin typeface="Trebuchet MS" pitchFamily="34" charset="0"/>
              </a:rPr>
              <a:t>Help your child study for upcoming tests.  </a:t>
            </a:r>
          </a:p>
          <a:p>
            <a:endParaRPr lang="en-US">
              <a:latin typeface="Trebuchet MS" pitchFamily="34" charset="0"/>
            </a:endParaRPr>
          </a:p>
          <a:p>
            <a:r>
              <a:rPr lang="en-US">
                <a:latin typeface="Trebuchet MS" pitchFamily="34" charset="0"/>
              </a:rPr>
              <a:t>New vocabulary words will be coming home often.  Challenge the family to use those words at home to help students become more familiar with them.  </a:t>
            </a:r>
          </a:p>
          <a:p>
            <a:endParaRPr lang="en-US">
              <a:latin typeface="Trebuchet MS" pitchFamily="34" charset="0"/>
            </a:endParaRPr>
          </a:p>
          <a:p>
            <a:r>
              <a:rPr lang="en-US">
                <a:latin typeface="Trebuchet MS" pitchFamily="34" charset="0"/>
              </a:rPr>
              <a:t>Have conversations with your child about what they are learning </a:t>
            </a:r>
          </a:p>
          <a:p>
            <a:r>
              <a:rPr lang="en-US">
                <a:latin typeface="Trebuchet MS" pitchFamily="34" charset="0"/>
              </a:rPr>
              <a:t>about in school.</a:t>
            </a:r>
          </a:p>
        </p:txBody>
      </p:sp>
      <p:pic>
        <p:nvPicPr>
          <p:cNvPr id="33795" name="Picture 2" descr="C:\Users\Owner\AppData\Local\Microsoft\Windows\Temporary Internet Files\Content.IE5\YAWZHMWD\MC900438012[1].wmf"/>
          <p:cNvPicPr>
            <a:picLocks noChangeAspect="1" noChangeArrowheads="1"/>
          </p:cNvPicPr>
          <p:nvPr/>
        </p:nvPicPr>
        <p:blipFill>
          <a:blip r:embed="rId2"/>
          <a:srcRect/>
          <a:stretch>
            <a:fillRect/>
          </a:stretch>
        </p:blipFill>
        <p:spPr bwMode="auto">
          <a:xfrm rot="912780">
            <a:off x="7467600" y="5472113"/>
            <a:ext cx="1206500" cy="1160462"/>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7" name="Picture 2" descr="C:\Users\Owner\AppData\Local\Microsoft\Windows\Temporary Internet Files\Content.IE5\YAWZHMWD\MC900441902[1].wmf"/>
          <p:cNvPicPr>
            <a:picLocks noChangeAspect="1" noChangeArrowheads="1"/>
          </p:cNvPicPr>
          <p:nvPr/>
        </p:nvPicPr>
        <p:blipFill>
          <a:blip r:embed="rId2"/>
          <a:srcRect/>
          <a:stretch>
            <a:fillRect/>
          </a:stretch>
        </p:blipFill>
        <p:spPr bwMode="auto">
          <a:xfrm>
            <a:off x="2971800" y="1538288"/>
            <a:ext cx="3729038" cy="4405312"/>
          </a:xfrm>
          <a:prstGeom prst="rect">
            <a:avLst/>
          </a:prstGeom>
          <a:noFill/>
          <a:ln w="9525">
            <a:noFill/>
            <a:miter lim="800000"/>
            <a:headEnd/>
            <a:tailEnd/>
          </a:ln>
        </p:spPr>
      </p:pic>
      <p:sp>
        <p:nvSpPr>
          <p:cNvPr id="34818" name="TextBox 1"/>
          <p:cNvSpPr txBox="1">
            <a:spLocks noChangeArrowheads="1"/>
          </p:cNvSpPr>
          <p:nvPr/>
        </p:nvSpPr>
        <p:spPr bwMode="auto">
          <a:xfrm>
            <a:off x="762000" y="533400"/>
            <a:ext cx="6324600" cy="923925"/>
          </a:xfrm>
          <a:prstGeom prst="rect">
            <a:avLst/>
          </a:prstGeom>
          <a:noFill/>
          <a:ln w="9525">
            <a:noFill/>
            <a:miter lim="800000"/>
            <a:headEnd/>
            <a:tailEnd/>
          </a:ln>
        </p:spPr>
        <p:txBody>
          <a:bodyPr>
            <a:spAutoFit/>
          </a:bodyPr>
          <a:lstStyle/>
          <a:p>
            <a:r>
              <a:rPr lang="en-US" sz="5400">
                <a:latin typeface="Trebuchet MS" pitchFamily="34" charset="0"/>
              </a:rPr>
              <a:t>Any questions ? </a:t>
            </a:r>
          </a:p>
        </p:txBody>
      </p:sp>
    </p:spTree>
  </p:cSld>
  <p:clrMapOvr>
    <a:masterClrMapping/>
  </p:clrMapOvr>
  <p:transition spd="slow">
    <p:split orient="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1" name="Picture 2" descr="C:\Users\Owner\AppData\Local\Microsoft\Windows\Temporary Internet Files\Content.IE5\09AXLDM0\MC900105218[1].wmf"/>
          <p:cNvPicPr>
            <a:picLocks noChangeAspect="1" noChangeArrowheads="1"/>
          </p:cNvPicPr>
          <p:nvPr/>
        </p:nvPicPr>
        <p:blipFill>
          <a:blip r:embed="rId2"/>
          <a:srcRect/>
          <a:stretch>
            <a:fillRect/>
          </a:stretch>
        </p:blipFill>
        <p:spPr bwMode="auto">
          <a:xfrm>
            <a:off x="2971800" y="1230313"/>
            <a:ext cx="3505200" cy="4044950"/>
          </a:xfrm>
          <a:prstGeom prst="rect">
            <a:avLst/>
          </a:prstGeom>
          <a:noFill/>
          <a:ln w="9525">
            <a:noFill/>
            <a:miter lim="800000"/>
            <a:headEnd/>
            <a:tailEnd/>
          </a:ln>
        </p:spPr>
      </p:pic>
      <p:pic>
        <p:nvPicPr>
          <p:cNvPr id="35842" name="Picture 3" descr="C:\Users\Owner\AppData\Local\Microsoft\Windows\Temporary Internet Files\Content.IE5\B21N0QR9\MC900104838[1].wmf"/>
          <p:cNvPicPr>
            <a:picLocks noChangeAspect="1" noChangeArrowheads="1"/>
          </p:cNvPicPr>
          <p:nvPr/>
        </p:nvPicPr>
        <p:blipFill>
          <a:blip r:embed="rId3"/>
          <a:srcRect/>
          <a:stretch>
            <a:fillRect/>
          </a:stretch>
        </p:blipFill>
        <p:spPr bwMode="auto">
          <a:xfrm rot="-1110098">
            <a:off x="533400" y="1519238"/>
            <a:ext cx="1820863" cy="1139825"/>
          </a:xfrm>
          <a:prstGeom prst="rect">
            <a:avLst/>
          </a:prstGeom>
          <a:noFill/>
          <a:ln w="9525">
            <a:noFill/>
            <a:miter lim="800000"/>
            <a:headEnd/>
            <a:tailEnd/>
          </a:ln>
        </p:spPr>
      </p:pic>
      <p:pic>
        <p:nvPicPr>
          <p:cNvPr id="35843" name="Picture 4" descr="C:\Users\Owner\AppData\Local\Microsoft\Windows\Temporary Internet Files\Content.IE5\RR2NUATG\MC900104898[1].wmf"/>
          <p:cNvPicPr>
            <a:picLocks noChangeAspect="1" noChangeArrowheads="1"/>
          </p:cNvPicPr>
          <p:nvPr/>
        </p:nvPicPr>
        <p:blipFill>
          <a:blip r:embed="rId4"/>
          <a:srcRect/>
          <a:stretch>
            <a:fillRect/>
          </a:stretch>
        </p:blipFill>
        <p:spPr bwMode="auto">
          <a:xfrm rot="1113121">
            <a:off x="6781800" y="5486400"/>
            <a:ext cx="1819275" cy="512763"/>
          </a:xfrm>
          <a:prstGeom prst="rect">
            <a:avLst/>
          </a:prstGeom>
          <a:noFill/>
          <a:ln w="9525">
            <a:noFill/>
            <a:miter lim="800000"/>
            <a:headEnd/>
            <a:tailEnd/>
          </a:ln>
        </p:spPr>
      </p:pic>
      <p:pic>
        <p:nvPicPr>
          <p:cNvPr id="35844" name="Picture 5" descr="C:\Users\Owner\AppData\Local\Microsoft\Windows\Temporary Internet Files\Content.IE5\YAWZHMWD\MC900174647[1].wmf"/>
          <p:cNvPicPr>
            <a:picLocks noChangeAspect="1" noChangeArrowheads="1"/>
          </p:cNvPicPr>
          <p:nvPr/>
        </p:nvPicPr>
        <p:blipFill>
          <a:blip r:embed="rId5"/>
          <a:srcRect/>
          <a:stretch>
            <a:fillRect/>
          </a:stretch>
        </p:blipFill>
        <p:spPr bwMode="auto">
          <a:xfrm rot="973481">
            <a:off x="838200" y="3292475"/>
            <a:ext cx="1806575" cy="782638"/>
          </a:xfrm>
          <a:prstGeom prst="rect">
            <a:avLst/>
          </a:prstGeom>
          <a:noFill/>
          <a:ln w="9525">
            <a:noFill/>
            <a:miter lim="800000"/>
            <a:headEnd/>
            <a:tailEnd/>
          </a:ln>
        </p:spPr>
      </p:pic>
      <p:pic>
        <p:nvPicPr>
          <p:cNvPr id="35845" name="Picture 6" descr="C:\Users\Owner\AppData\Local\Microsoft\Windows\Temporary Internet Files\Content.IE5\09AXLDM0\MC900104938[1].wmf"/>
          <p:cNvPicPr>
            <a:picLocks noChangeAspect="1" noChangeArrowheads="1"/>
          </p:cNvPicPr>
          <p:nvPr/>
        </p:nvPicPr>
        <p:blipFill>
          <a:blip r:embed="rId6"/>
          <a:srcRect/>
          <a:stretch>
            <a:fillRect/>
          </a:stretch>
        </p:blipFill>
        <p:spPr bwMode="auto">
          <a:xfrm rot="-725839">
            <a:off x="6783388" y="790575"/>
            <a:ext cx="1814512" cy="1096963"/>
          </a:xfrm>
          <a:prstGeom prst="rect">
            <a:avLst/>
          </a:prstGeom>
          <a:noFill/>
          <a:ln w="9525">
            <a:noFill/>
            <a:miter lim="800000"/>
            <a:headEnd/>
            <a:tailEnd/>
          </a:ln>
        </p:spPr>
      </p:pic>
      <p:pic>
        <p:nvPicPr>
          <p:cNvPr id="35846" name="Picture 7" descr="C:\Users\Owner\AppData\Local\Microsoft\Windows\Temporary Internet Files\Content.IE5\B21N0QR9\MC900105140[1].wmf"/>
          <p:cNvPicPr>
            <a:picLocks noChangeAspect="1" noChangeArrowheads="1"/>
          </p:cNvPicPr>
          <p:nvPr/>
        </p:nvPicPr>
        <p:blipFill>
          <a:blip r:embed="rId7"/>
          <a:srcRect/>
          <a:stretch>
            <a:fillRect/>
          </a:stretch>
        </p:blipFill>
        <p:spPr bwMode="auto">
          <a:xfrm>
            <a:off x="7077075" y="2519363"/>
            <a:ext cx="1530350" cy="1819275"/>
          </a:xfrm>
          <a:prstGeom prst="rect">
            <a:avLst/>
          </a:prstGeom>
          <a:noFill/>
          <a:ln w="9525">
            <a:noFill/>
            <a:miter lim="800000"/>
            <a:headEnd/>
            <a:tailEnd/>
          </a:ln>
        </p:spPr>
      </p:pic>
      <p:pic>
        <p:nvPicPr>
          <p:cNvPr id="35847" name="Picture 8" descr="C:\Users\Owner\AppData\Local\Microsoft\Windows\Temporary Internet Files\Content.IE5\RR2NUATG\MC900104600[1].wmf"/>
          <p:cNvPicPr>
            <a:picLocks noChangeAspect="1" noChangeArrowheads="1"/>
          </p:cNvPicPr>
          <p:nvPr/>
        </p:nvPicPr>
        <p:blipFill>
          <a:blip r:embed="rId8"/>
          <a:srcRect/>
          <a:stretch>
            <a:fillRect/>
          </a:stretch>
        </p:blipFill>
        <p:spPr bwMode="auto">
          <a:xfrm rot="-969526">
            <a:off x="765175" y="5041900"/>
            <a:ext cx="1827213" cy="941388"/>
          </a:xfrm>
          <a:prstGeom prst="rect">
            <a:avLst/>
          </a:prstGeom>
          <a:noFill/>
          <a:ln w="9525">
            <a:noFill/>
            <a:miter lim="800000"/>
            <a:headEnd/>
            <a:tailEnd/>
          </a:ln>
        </p:spPr>
      </p:pic>
      <p:pic>
        <p:nvPicPr>
          <p:cNvPr id="35848" name="Picture 9" descr="C:\Users\Owner\AppData\Local\Microsoft\Windows\Temporary Internet Files\Content.IE5\YAWZHMWD\MC900434479[1].wmf"/>
          <p:cNvPicPr>
            <a:picLocks noChangeAspect="1" noChangeArrowheads="1"/>
          </p:cNvPicPr>
          <p:nvPr/>
        </p:nvPicPr>
        <p:blipFill>
          <a:blip r:embed="rId9"/>
          <a:srcRect/>
          <a:stretch>
            <a:fillRect/>
          </a:stretch>
        </p:blipFill>
        <p:spPr bwMode="auto">
          <a:xfrm>
            <a:off x="3886200" y="5694363"/>
            <a:ext cx="1828800" cy="790575"/>
          </a:xfrm>
          <a:prstGeom prst="rect">
            <a:avLst/>
          </a:prstGeom>
          <a:noFill/>
          <a:ln w="9525">
            <a:noFill/>
            <a:miter lim="800000"/>
            <a:headEnd/>
            <a:tailEnd/>
          </a:ln>
        </p:spPr>
      </p:pic>
      <p:pic>
        <p:nvPicPr>
          <p:cNvPr id="35849" name="Picture 10" descr="C:\Users\Owner\AppData\Local\Microsoft\Windows\Temporary Internet Files\Content.IE5\09AXLDM0\MC900104858[1].wmf"/>
          <p:cNvPicPr>
            <a:picLocks noChangeAspect="1" noChangeArrowheads="1"/>
          </p:cNvPicPr>
          <p:nvPr/>
        </p:nvPicPr>
        <p:blipFill>
          <a:blip r:embed="rId10"/>
          <a:srcRect/>
          <a:stretch>
            <a:fillRect/>
          </a:stretch>
        </p:blipFill>
        <p:spPr bwMode="auto">
          <a:xfrm>
            <a:off x="3665538" y="520700"/>
            <a:ext cx="1812925" cy="573088"/>
          </a:xfrm>
          <a:prstGeom prst="rect">
            <a:avLst/>
          </a:prstGeom>
          <a:noFill/>
          <a:ln w="9525">
            <a:noFill/>
            <a:miter lim="800000"/>
            <a:headEnd/>
            <a:tailEnd/>
          </a:ln>
        </p:spPr>
      </p:pic>
      <p:pic>
        <p:nvPicPr>
          <p:cNvPr id="35850" name="Picture 11" descr="C:\Users\Owner\AppData\Local\Microsoft\Windows\Temporary Internet Files\Content.IE5\B21N0QR9\MC900104618[1].wmf"/>
          <p:cNvPicPr>
            <a:picLocks noChangeAspect="1" noChangeArrowheads="1"/>
          </p:cNvPicPr>
          <p:nvPr/>
        </p:nvPicPr>
        <p:blipFill>
          <a:blip r:embed="rId11"/>
          <a:srcRect/>
          <a:stretch>
            <a:fillRect/>
          </a:stretch>
        </p:blipFill>
        <p:spPr bwMode="auto">
          <a:xfrm>
            <a:off x="6184900" y="6183313"/>
            <a:ext cx="1125538" cy="493712"/>
          </a:xfrm>
          <a:prstGeom prst="rect">
            <a:avLst/>
          </a:prstGeom>
          <a:noFill/>
          <a:ln w="9525">
            <a:noFill/>
            <a:miter lim="800000"/>
            <a:headEnd/>
            <a:tailEnd/>
          </a:ln>
        </p:spPr>
      </p:pic>
      <p:pic>
        <p:nvPicPr>
          <p:cNvPr id="35851" name="Picture 12" descr="C:\Users\Owner\AppData\Local\Microsoft\Windows\Temporary Internet Files\Content.IE5\RR2NUATG\MC900105120[1].wmf"/>
          <p:cNvPicPr>
            <a:picLocks noChangeAspect="1" noChangeArrowheads="1"/>
          </p:cNvPicPr>
          <p:nvPr/>
        </p:nvPicPr>
        <p:blipFill>
          <a:blip r:embed="rId12"/>
          <a:srcRect/>
          <a:stretch>
            <a:fillRect/>
          </a:stretch>
        </p:blipFill>
        <p:spPr bwMode="auto">
          <a:xfrm rot="-799531">
            <a:off x="588963" y="469900"/>
            <a:ext cx="754062" cy="623888"/>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p:cNvSpPr>
          <p:nvPr>
            <p:ph type="title"/>
          </p:nvPr>
        </p:nvSpPr>
        <p:spPr bwMode="auto">
          <a:xfrm>
            <a:off x="457200" y="533400"/>
            <a:ext cx="7731125" cy="1143000"/>
          </a:xfrm>
        </p:spPr>
        <p:txBody>
          <a:bodyPr wrap="square" numCol="1" compatLnSpc="1">
            <a:prstTxWarp prst="textNoShape">
              <a:avLst/>
            </a:prstTxWarp>
          </a:bodyPr>
          <a:lstStyle/>
          <a:p>
            <a:pPr algn="ctr"/>
            <a:r>
              <a:rPr lang="en-US" smtClean="0">
                <a:solidFill>
                  <a:schemeClr val="tx1"/>
                </a:solidFill>
                <a:effectLst/>
              </a:rPr>
              <a:t>Goals</a:t>
            </a:r>
          </a:p>
        </p:txBody>
      </p:sp>
      <p:sp>
        <p:nvSpPr>
          <p:cNvPr id="19458" name="Rectangle 3"/>
          <p:cNvSpPr>
            <a:spLocks noGrp="1"/>
          </p:cNvSpPr>
          <p:nvPr>
            <p:ph type="body" sz="half" idx="1"/>
          </p:nvPr>
        </p:nvSpPr>
        <p:spPr>
          <a:xfrm>
            <a:off x="1371600" y="1295400"/>
            <a:ext cx="5486400" cy="3581400"/>
          </a:xfrm>
        </p:spPr>
        <p:txBody>
          <a:bodyPr/>
          <a:lstStyle/>
          <a:p>
            <a:r>
              <a:rPr lang="en-US" sz="2000" smtClean="0"/>
              <a:t>Become independent thinkers</a:t>
            </a:r>
          </a:p>
          <a:p>
            <a:r>
              <a:rPr lang="en-US" sz="2000" smtClean="0"/>
              <a:t>Learn how to work as a community and as individuals</a:t>
            </a:r>
          </a:p>
          <a:p>
            <a:r>
              <a:rPr lang="en-US" sz="2000" smtClean="0"/>
              <a:t>Develop personal responsibility for learning</a:t>
            </a:r>
          </a:p>
          <a:p>
            <a:r>
              <a:rPr lang="en-US" sz="2000" smtClean="0"/>
              <a:t>Develop self regulation and self assessment</a:t>
            </a:r>
          </a:p>
          <a:p>
            <a:r>
              <a:rPr lang="en-US" sz="2000" smtClean="0"/>
              <a:t>Read a variety of text genres</a:t>
            </a:r>
          </a:p>
          <a:p>
            <a:r>
              <a:rPr lang="en-US" sz="2000" smtClean="0"/>
              <a:t>Prepare the students to be successful for sixth grade</a:t>
            </a:r>
          </a:p>
        </p:txBody>
      </p:sp>
      <p:pic>
        <p:nvPicPr>
          <p:cNvPr id="19459" name="Picture 3" descr="C:\Users\Owner\AppData\Local\Microsoft\Windows\Temporary Internet Files\Content.IE5\RR2NUATG\MC900367492[1].wmf"/>
          <p:cNvPicPr>
            <a:picLocks noGrp="1" noChangeAspect="1" noChangeArrowheads="1"/>
          </p:cNvPicPr>
          <p:nvPr>
            <p:ph sz="half" idx="2"/>
          </p:nvPr>
        </p:nvPicPr>
        <p:blipFill>
          <a:blip r:embed="rId2"/>
          <a:srcRect/>
          <a:stretch>
            <a:fillRect/>
          </a:stretch>
        </p:blipFill>
        <p:spPr>
          <a:xfrm>
            <a:off x="6705600" y="4038600"/>
            <a:ext cx="1817688" cy="1290638"/>
          </a:xfrm>
        </p:spPr>
      </p:pic>
    </p:spTree>
  </p:cSld>
  <p:clrMapOvr>
    <a:masterClrMapping/>
  </p:clrMapOvr>
  <p:transition spd="slow">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609600" y="2036763"/>
            <a:ext cx="5715000" cy="4154984"/>
          </a:xfrm>
          <a:prstGeom prst="rect">
            <a:avLst/>
          </a:prstGeom>
          <a:noFill/>
          <a:ln w="9525">
            <a:noFill/>
            <a:miter lim="800000"/>
            <a:headEnd/>
            <a:tailEnd/>
          </a:ln>
        </p:spPr>
        <p:txBody>
          <a:bodyPr>
            <a:spAutoFit/>
          </a:bodyPr>
          <a:lstStyle/>
          <a:p>
            <a:r>
              <a:rPr lang="en-US" sz="2400" dirty="0">
                <a:latin typeface="Trebuchet MS" pitchFamily="34" charset="0"/>
              </a:rPr>
              <a:t>Students record assignments daily </a:t>
            </a:r>
            <a:r>
              <a:rPr lang="en-US" sz="2400" dirty="0" smtClean="0">
                <a:latin typeface="Trebuchet MS" pitchFamily="34" charset="0"/>
              </a:rPr>
              <a:t>on their assignment sheet.</a:t>
            </a:r>
            <a:endParaRPr lang="en-US" sz="2400" dirty="0">
              <a:latin typeface="Trebuchet MS" pitchFamily="34" charset="0"/>
            </a:endParaRPr>
          </a:p>
          <a:p>
            <a:endParaRPr lang="en-US" sz="2400" dirty="0">
              <a:latin typeface="Trebuchet MS" pitchFamily="34" charset="0"/>
            </a:endParaRPr>
          </a:p>
          <a:p>
            <a:r>
              <a:rPr lang="en-US" sz="2400" dirty="0">
                <a:latin typeface="Trebuchet MS" pitchFamily="34" charset="0"/>
              </a:rPr>
              <a:t>You do not have to sign off on their work each night, but please look over it so you know what the student is responsible for.</a:t>
            </a:r>
          </a:p>
          <a:p>
            <a:endParaRPr lang="en-US" sz="2400" dirty="0">
              <a:latin typeface="Trebuchet MS" pitchFamily="34" charset="0"/>
            </a:endParaRPr>
          </a:p>
          <a:p>
            <a:r>
              <a:rPr lang="en-US" sz="2400" dirty="0" smtClean="0">
                <a:latin typeface="Trebuchet MS" pitchFamily="34" charset="0"/>
              </a:rPr>
              <a:t>Assignment sheets </a:t>
            </a:r>
            <a:r>
              <a:rPr lang="en-US" sz="2400" dirty="0">
                <a:latin typeface="Trebuchet MS" pitchFamily="34" charset="0"/>
              </a:rPr>
              <a:t>should come to school every day </a:t>
            </a:r>
            <a:r>
              <a:rPr lang="en-US" sz="2400" dirty="0" smtClean="0">
                <a:latin typeface="Trebuchet MS" pitchFamily="34" charset="0"/>
              </a:rPr>
              <a:t>in their homework folders.  </a:t>
            </a:r>
            <a:endParaRPr lang="en-US" sz="2400" dirty="0">
              <a:latin typeface="Trebuchet MS" pitchFamily="34" charset="0"/>
            </a:endParaRPr>
          </a:p>
        </p:txBody>
      </p:sp>
      <p:pic>
        <p:nvPicPr>
          <p:cNvPr id="20482" name="Picture 2" descr="C:\Users\Owner\AppData\Local\Microsoft\Windows\Temporary Internet Files\Content.IE5\09AXLDM0\MC900056147[1].wmf"/>
          <p:cNvPicPr>
            <a:picLocks noChangeAspect="1" noChangeArrowheads="1"/>
          </p:cNvPicPr>
          <p:nvPr/>
        </p:nvPicPr>
        <p:blipFill>
          <a:blip r:embed="rId2"/>
          <a:srcRect/>
          <a:stretch>
            <a:fillRect/>
          </a:stretch>
        </p:blipFill>
        <p:spPr bwMode="auto">
          <a:xfrm>
            <a:off x="6477000" y="4114800"/>
            <a:ext cx="2233613" cy="1971675"/>
          </a:xfrm>
          <a:prstGeom prst="rect">
            <a:avLst/>
          </a:prstGeom>
          <a:noFill/>
          <a:ln w="9525">
            <a:noFill/>
            <a:miter lim="800000"/>
            <a:headEnd/>
            <a:tailEnd/>
          </a:ln>
        </p:spPr>
      </p:pic>
      <p:sp>
        <p:nvSpPr>
          <p:cNvPr id="6" name="Rectangle 5"/>
          <p:cNvSpPr/>
          <p:nvPr/>
        </p:nvSpPr>
        <p:spPr>
          <a:xfrm>
            <a:off x="810396" y="765790"/>
            <a:ext cx="7523214" cy="923330"/>
          </a:xfrm>
          <a:prstGeom prst="rect">
            <a:avLst/>
          </a:prstGeom>
          <a:noFill/>
        </p:spPr>
        <p:txBody>
          <a:bodyPr wrap="none">
            <a:spAutoFit/>
          </a:bodyPr>
          <a:lstStyle/>
          <a:p>
            <a:pPr algn="ctr" fontAlgn="auto">
              <a:spcBef>
                <a:spcPts val="0"/>
              </a:spcBef>
              <a:spcAft>
                <a:spcPts val="0"/>
              </a:spcAft>
              <a:defRPr/>
            </a:pPr>
            <a:r>
              <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rPr>
              <a:t>Recording assignments</a:t>
            </a:r>
          </a:p>
        </p:txBody>
      </p:sp>
    </p:spTree>
  </p:cSld>
  <p:clrMapOvr>
    <a:masterClrMapping/>
  </p:clrMapOvr>
  <p:transition spd="slow">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66800" y="653361"/>
            <a:ext cx="3651962" cy="923330"/>
          </a:xfrm>
          <a:prstGeom prst="rect">
            <a:avLst/>
          </a:prstGeom>
          <a:noFill/>
        </p:spPr>
        <p:txBody>
          <a:bodyPr wrap="none">
            <a:spAutoFit/>
          </a:bodyPr>
          <a:lstStyle/>
          <a:p>
            <a:pPr algn="ctr" fontAlgn="auto">
              <a:spcBef>
                <a:spcPts val="0"/>
              </a:spcBef>
              <a:spcAft>
                <a:spcPts val="0"/>
              </a:spcAft>
              <a:defRPr/>
            </a:pPr>
            <a:r>
              <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rPr>
              <a:t>Homework</a:t>
            </a:r>
          </a:p>
        </p:txBody>
      </p:sp>
      <p:sp>
        <p:nvSpPr>
          <p:cNvPr id="4" name="TextBox 3"/>
          <p:cNvSpPr txBox="1">
            <a:spLocks noChangeArrowheads="1"/>
          </p:cNvSpPr>
          <p:nvPr/>
        </p:nvSpPr>
        <p:spPr bwMode="auto">
          <a:xfrm>
            <a:off x="1066800" y="1752600"/>
            <a:ext cx="7467600" cy="4524375"/>
          </a:xfrm>
          <a:prstGeom prst="rect">
            <a:avLst/>
          </a:prstGeom>
          <a:noFill/>
          <a:ln w="9525">
            <a:noFill/>
            <a:miter lim="800000"/>
            <a:headEnd/>
            <a:tailEnd/>
          </a:ln>
        </p:spPr>
        <p:txBody>
          <a:bodyPr>
            <a:spAutoFit/>
          </a:bodyPr>
          <a:lstStyle/>
          <a:p>
            <a:r>
              <a:rPr lang="en-US" dirty="0">
                <a:latin typeface="Trebuchet MS" pitchFamily="34" charset="0"/>
              </a:rPr>
              <a:t>Students will be given homework Monday-Thursday to practice and review the skills that are being taught.  </a:t>
            </a:r>
          </a:p>
          <a:p>
            <a:r>
              <a:rPr lang="en-US" dirty="0">
                <a:latin typeface="Trebuchet MS" pitchFamily="34" charset="0"/>
              </a:rPr>
              <a:t> </a:t>
            </a:r>
          </a:p>
          <a:p>
            <a:r>
              <a:rPr lang="en-US" dirty="0">
                <a:latin typeface="Trebuchet MS" pitchFamily="34" charset="0"/>
              </a:rPr>
              <a:t>On most days, students will have a study hall to begin their homework.  If homework is completed in study hall, students should keep it in their folder until the following school day.  It will not be collected early in case you want to review it at home.  </a:t>
            </a:r>
          </a:p>
          <a:p>
            <a:endParaRPr lang="en-US" dirty="0">
              <a:latin typeface="Trebuchet MS" pitchFamily="34" charset="0"/>
            </a:endParaRPr>
          </a:p>
          <a:p>
            <a:r>
              <a:rPr lang="en-US" dirty="0">
                <a:latin typeface="Trebuchet MS" pitchFamily="34" charset="0"/>
              </a:rPr>
              <a:t>If homework is not completed on time, students will be asked to work on it during snack the following school day.  It is important that students complete work on time so that they don’t fall behind academically.  If several assignments are late/missing during the week, I will call or make a note to parents on the Friday letter. Frequently missing homework will be reflected on report cards.   </a:t>
            </a:r>
          </a:p>
          <a:p>
            <a:endParaRPr lang="en-US" dirty="0">
              <a:latin typeface="Trebuchet MS" pitchFamily="34" charset="0"/>
            </a:endParaRPr>
          </a:p>
          <a:p>
            <a:endParaRPr lang="en-US" dirty="0">
              <a:latin typeface="Trebuchet MS" pitchFamily="34" charset="0"/>
            </a:endParaRPr>
          </a:p>
        </p:txBody>
      </p:sp>
      <p:pic>
        <p:nvPicPr>
          <p:cNvPr id="21507" name="Picture 2" descr="C:\Users\Owner\AppData\Local\Microsoft\Windows\Temporary Internet Files\Content.IE5\B21N0QR9\MC900292086[1].wmf"/>
          <p:cNvPicPr>
            <a:picLocks noChangeAspect="1" noChangeArrowheads="1"/>
          </p:cNvPicPr>
          <p:nvPr/>
        </p:nvPicPr>
        <p:blipFill>
          <a:blip r:embed="rId2"/>
          <a:srcRect/>
          <a:stretch>
            <a:fillRect/>
          </a:stretch>
        </p:blipFill>
        <p:spPr bwMode="auto">
          <a:xfrm>
            <a:off x="5486400" y="561975"/>
            <a:ext cx="1295400" cy="1106488"/>
          </a:xfrm>
          <a:prstGeom prst="rect">
            <a:avLst/>
          </a:prstGeom>
          <a:noFill/>
          <a:ln w="9525">
            <a:noFill/>
            <a:miter lim="800000"/>
            <a:headEnd/>
            <a:tailEnd/>
          </a:ln>
        </p:spPr>
      </p:pic>
      <p:pic>
        <p:nvPicPr>
          <p:cNvPr id="21508" name="Picture 5" descr="C:\Users\Owner\AppData\Local\Microsoft\Windows\Temporary Internet Files\Content.IE5\RR2NUATG\MC900233838[1].wmf"/>
          <p:cNvPicPr>
            <a:picLocks noChangeAspect="1" noChangeArrowheads="1"/>
          </p:cNvPicPr>
          <p:nvPr/>
        </p:nvPicPr>
        <p:blipFill>
          <a:blip r:embed="rId3"/>
          <a:srcRect/>
          <a:stretch>
            <a:fillRect/>
          </a:stretch>
        </p:blipFill>
        <p:spPr bwMode="auto">
          <a:xfrm>
            <a:off x="3195638" y="5776913"/>
            <a:ext cx="2295525" cy="1000125"/>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85134" y="457200"/>
            <a:ext cx="4802533" cy="923330"/>
          </a:xfrm>
          <a:prstGeom prst="rect">
            <a:avLst/>
          </a:prstGeom>
          <a:noFill/>
        </p:spPr>
        <p:txBody>
          <a:bodyPr wrap="none">
            <a:spAutoFit/>
          </a:bodyPr>
          <a:lstStyle/>
          <a:p>
            <a:pPr algn="ctr" fontAlgn="auto">
              <a:spcBef>
                <a:spcPts val="0"/>
              </a:spcBef>
              <a:spcAft>
                <a:spcPts val="0"/>
              </a:spcAft>
              <a:defRPr/>
            </a:pPr>
            <a:r>
              <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rPr>
              <a:t>Friday Folders</a:t>
            </a:r>
          </a:p>
        </p:txBody>
      </p:sp>
      <p:sp>
        <p:nvSpPr>
          <p:cNvPr id="3" name="TextBox 2"/>
          <p:cNvSpPr txBox="1">
            <a:spLocks noChangeArrowheads="1"/>
          </p:cNvSpPr>
          <p:nvPr/>
        </p:nvSpPr>
        <p:spPr bwMode="auto">
          <a:xfrm>
            <a:off x="2438400" y="1381125"/>
            <a:ext cx="6096000" cy="5354638"/>
          </a:xfrm>
          <a:prstGeom prst="rect">
            <a:avLst/>
          </a:prstGeom>
          <a:noFill/>
          <a:ln w="9525">
            <a:noFill/>
            <a:miter lim="800000"/>
            <a:headEnd/>
            <a:tailEnd/>
          </a:ln>
        </p:spPr>
        <p:txBody>
          <a:bodyPr>
            <a:spAutoFit/>
          </a:bodyPr>
          <a:lstStyle/>
          <a:p>
            <a:r>
              <a:rPr lang="en-US">
                <a:latin typeface="Trebuchet MS" pitchFamily="34" charset="0"/>
              </a:rPr>
              <a:t>Rather than send work and notices home every day, they will be sent home in a Friday folder at the end of the week.  This minimizes the chances that papers will get lost/misplaced allowing you to see what your child has been doing all week in class.  Tests and quizzes will be sent home on Fridays as well.</a:t>
            </a:r>
          </a:p>
          <a:p>
            <a:endParaRPr lang="en-US">
              <a:latin typeface="Trebuchet MS" pitchFamily="34" charset="0"/>
            </a:endParaRPr>
          </a:p>
          <a:p>
            <a:r>
              <a:rPr lang="en-US">
                <a:latin typeface="Trebuchet MS" pitchFamily="34" charset="0"/>
              </a:rPr>
              <a:t>I will write a weekly letter to the parents highlighting what we did in class that week and informing you of what may be coming up.  Please read the letter and look at the papers.  Sign and return the bottom of the letter so that I know that you have seen the Friday folder.  The signed slip and folder should be returned to school on Monday, and everything else should be removed from the folder.  </a:t>
            </a:r>
          </a:p>
          <a:p>
            <a:endParaRPr lang="en-US">
              <a:latin typeface="Trebuchet MS" pitchFamily="34" charset="0"/>
            </a:endParaRPr>
          </a:p>
          <a:p>
            <a:r>
              <a:rPr lang="en-US">
                <a:latin typeface="Trebuchet MS" pitchFamily="34" charset="0"/>
              </a:rPr>
              <a:t>Occasionally notices will be sent home during the week if there is information on them that you need to be aware of before Friday.</a:t>
            </a:r>
          </a:p>
        </p:txBody>
      </p:sp>
      <p:pic>
        <p:nvPicPr>
          <p:cNvPr id="22531" name="Picture 2" descr="C:\Users\Owner\AppData\Local\Microsoft\Windows\Temporary Internet Files\Content.IE5\YAWZHMWD\MC900233924[1].wmf"/>
          <p:cNvPicPr>
            <a:picLocks noChangeAspect="1" noChangeArrowheads="1"/>
          </p:cNvPicPr>
          <p:nvPr/>
        </p:nvPicPr>
        <p:blipFill>
          <a:blip r:embed="rId2"/>
          <a:srcRect/>
          <a:stretch>
            <a:fillRect/>
          </a:stretch>
        </p:blipFill>
        <p:spPr bwMode="auto">
          <a:xfrm>
            <a:off x="255588" y="2438400"/>
            <a:ext cx="2182812" cy="1981200"/>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49529" y="457200"/>
            <a:ext cx="4070346" cy="923330"/>
          </a:xfrm>
          <a:prstGeom prst="rect">
            <a:avLst/>
          </a:prstGeom>
          <a:noFill/>
        </p:spPr>
        <p:txBody>
          <a:bodyPr wrap="none">
            <a:spAutoFit/>
          </a:bodyPr>
          <a:lstStyle/>
          <a:p>
            <a:pPr algn="ctr" fontAlgn="auto">
              <a:spcBef>
                <a:spcPts val="0"/>
              </a:spcBef>
              <a:spcAft>
                <a:spcPts val="0"/>
              </a:spcAft>
              <a:defRPr/>
            </a:pPr>
            <a:r>
              <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rPr>
              <a:t>Reading Log</a:t>
            </a:r>
          </a:p>
        </p:txBody>
      </p:sp>
      <p:sp>
        <p:nvSpPr>
          <p:cNvPr id="3" name="TextBox 2"/>
          <p:cNvSpPr txBox="1">
            <a:spLocks noChangeArrowheads="1"/>
          </p:cNvSpPr>
          <p:nvPr/>
        </p:nvSpPr>
        <p:spPr bwMode="auto">
          <a:xfrm>
            <a:off x="762000" y="1676400"/>
            <a:ext cx="7239000" cy="4031873"/>
          </a:xfrm>
          <a:prstGeom prst="rect">
            <a:avLst/>
          </a:prstGeom>
          <a:noFill/>
          <a:ln w="9525">
            <a:noFill/>
            <a:miter lim="800000"/>
            <a:headEnd/>
            <a:tailEnd/>
          </a:ln>
        </p:spPr>
        <p:txBody>
          <a:bodyPr>
            <a:spAutoFit/>
          </a:bodyPr>
          <a:lstStyle/>
          <a:p>
            <a:r>
              <a:rPr lang="en-US" sz="1600" dirty="0">
                <a:latin typeface="Trebuchet MS" pitchFamily="34" charset="0"/>
              </a:rPr>
              <a:t>Every </a:t>
            </a:r>
            <a:r>
              <a:rPr lang="en-US" sz="1600" dirty="0" smtClean="0">
                <a:latin typeface="Trebuchet MS" pitchFamily="34" charset="0"/>
              </a:rPr>
              <a:t>Friday, </a:t>
            </a:r>
            <a:r>
              <a:rPr lang="en-US" sz="1600" dirty="0">
                <a:latin typeface="Trebuchet MS" pitchFamily="34" charset="0"/>
              </a:rPr>
              <a:t>students will receive a reading log.</a:t>
            </a:r>
          </a:p>
          <a:p>
            <a:endParaRPr lang="en-US" sz="1600" dirty="0">
              <a:latin typeface="Trebuchet MS" pitchFamily="34" charset="0"/>
            </a:endParaRPr>
          </a:p>
          <a:p>
            <a:r>
              <a:rPr lang="en-US" sz="1600" dirty="0">
                <a:latin typeface="Trebuchet MS" pitchFamily="34" charset="0"/>
              </a:rPr>
              <a:t>Students will be required to read a minimum of 100 minutes at home per week, at least 5 days per week. They should be reading books that are at their “just right” level as discussed in class.  </a:t>
            </a:r>
          </a:p>
          <a:p>
            <a:endParaRPr lang="en-US" sz="1600" dirty="0">
              <a:latin typeface="Trebuchet MS" pitchFamily="34" charset="0"/>
            </a:endParaRPr>
          </a:p>
          <a:p>
            <a:r>
              <a:rPr lang="en-US" sz="1600" dirty="0" smtClean="0">
                <a:latin typeface="Trebuchet MS" pitchFamily="34" charset="0"/>
              </a:rPr>
              <a:t>On Thursday, </a:t>
            </a:r>
            <a:r>
              <a:rPr lang="en-US" sz="1600" dirty="0">
                <a:latin typeface="Trebuchet MS" pitchFamily="34" charset="0"/>
              </a:rPr>
              <a:t>please sign the reading log and return to school </a:t>
            </a:r>
            <a:r>
              <a:rPr lang="en-US" sz="1600" dirty="0" smtClean="0">
                <a:latin typeface="Trebuchet MS" pitchFamily="34" charset="0"/>
              </a:rPr>
              <a:t>on Friday.</a:t>
            </a:r>
          </a:p>
          <a:p>
            <a:endParaRPr lang="en-US" sz="1600" dirty="0">
              <a:latin typeface="Trebuchet MS" pitchFamily="34" charset="0"/>
            </a:endParaRPr>
          </a:p>
          <a:p>
            <a:r>
              <a:rPr lang="en-US" sz="1600" dirty="0" smtClean="0">
                <a:latin typeface="Trebuchet MS" pitchFamily="34" charset="0"/>
              </a:rPr>
              <a:t>Students should reflect on their week as a reader and check off whether or not they met the reading goal for the week.  The log must be returned signed whether the goal was met or not.  </a:t>
            </a:r>
            <a:endParaRPr lang="en-US" sz="1600" dirty="0">
              <a:latin typeface="Trebuchet MS" pitchFamily="34" charset="0"/>
            </a:endParaRPr>
          </a:p>
          <a:p>
            <a:endParaRPr lang="en-US" sz="1600" dirty="0">
              <a:latin typeface="Trebuchet MS" pitchFamily="34" charset="0"/>
            </a:endParaRPr>
          </a:p>
          <a:p>
            <a:r>
              <a:rPr lang="en-US" sz="1600" dirty="0">
                <a:latin typeface="Trebuchet MS" pitchFamily="34" charset="0"/>
              </a:rPr>
              <a:t>At the end of the month, students who were successful in meeting their goals will receive a coupon for a free slice of pizza </a:t>
            </a:r>
            <a:r>
              <a:rPr lang="en-US" sz="1600" dirty="0" smtClean="0">
                <a:latin typeface="Trebuchet MS" pitchFamily="34" charset="0"/>
              </a:rPr>
              <a:t>and drink from </a:t>
            </a:r>
            <a:r>
              <a:rPr lang="en-US" sz="1600" dirty="0" err="1">
                <a:latin typeface="Trebuchet MS" pitchFamily="34" charset="0"/>
              </a:rPr>
              <a:t>Antonella’s</a:t>
            </a:r>
            <a:r>
              <a:rPr lang="en-US" sz="1600" dirty="0">
                <a:latin typeface="Trebuchet MS" pitchFamily="34" charset="0"/>
              </a:rPr>
              <a:t> </a:t>
            </a:r>
            <a:r>
              <a:rPr lang="en-US" sz="1600" dirty="0" smtClean="0">
                <a:latin typeface="Trebuchet MS" pitchFamily="34" charset="0"/>
              </a:rPr>
              <a:t>in </a:t>
            </a:r>
            <a:r>
              <a:rPr lang="en-US" sz="1600" dirty="0" err="1">
                <a:latin typeface="Trebuchet MS" pitchFamily="34" charset="0"/>
              </a:rPr>
              <a:t>Wappingers</a:t>
            </a:r>
            <a:r>
              <a:rPr lang="en-US" sz="1600" dirty="0">
                <a:latin typeface="Trebuchet MS" pitchFamily="34" charset="0"/>
              </a:rPr>
              <a:t>.  </a:t>
            </a:r>
          </a:p>
          <a:p>
            <a:endParaRPr lang="en-US" sz="1600" dirty="0">
              <a:latin typeface="Trebuchet MS" pitchFamily="34" charset="0"/>
            </a:endParaRPr>
          </a:p>
        </p:txBody>
      </p:sp>
      <p:pic>
        <p:nvPicPr>
          <p:cNvPr id="23555" name="Picture 3" descr="C:\Users\Owner\AppData\Local\Microsoft\Windows\Temporary Internet Files\Content.IE5\RR2NUATG\MC900232054[1].wmf"/>
          <p:cNvPicPr>
            <a:picLocks noChangeAspect="1" noChangeArrowheads="1"/>
          </p:cNvPicPr>
          <p:nvPr/>
        </p:nvPicPr>
        <p:blipFill>
          <a:blip r:embed="rId2"/>
          <a:srcRect/>
          <a:stretch>
            <a:fillRect/>
          </a:stretch>
        </p:blipFill>
        <p:spPr bwMode="auto">
          <a:xfrm>
            <a:off x="7232650" y="304800"/>
            <a:ext cx="1173163" cy="1219200"/>
          </a:xfrm>
          <a:prstGeom prst="rect">
            <a:avLst/>
          </a:prstGeom>
          <a:noFill/>
          <a:ln w="9525">
            <a:noFill/>
            <a:miter lim="800000"/>
            <a:headEnd/>
            <a:tailEnd/>
          </a:ln>
        </p:spPr>
      </p:pic>
      <p:pic>
        <p:nvPicPr>
          <p:cNvPr id="23556" name="Picture 4" descr="C:\Users\Owner\AppData\Local\Microsoft\Windows\Temporary Internet Files\Content.IE5\YAWZHMWD\MC900383640[1].wmf"/>
          <p:cNvPicPr>
            <a:picLocks noChangeAspect="1" noChangeArrowheads="1"/>
          </p:cNvPicPr>
          <p:nvPr/>
        </p:nvPicPr>
        <p:blipFill>
          <a:blip r:embed="rId3"/>
          <a:srcRect/>
          <a:stretch>
            <a:fillRect/>
          </a:stretch>
        </p:blipFill>
        <p:spPr bwMode="auto">
          <a:xfrm>
            <a:off x="977900" y="457200"/>
            <a:ext cx="900113" cy="1066800"/>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hy Can't I Skip My 20 Minutes of Reading Tonight? | EduTech | Scoop.it: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381000"/>
            <a:ext cx="6096000" cy="609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7091672"/>
      </p:ext>
    </p:extLst>
  </p:cSld>
  <p:clrMapOvr>
    <a:masterClrMapping/>
  </p:clrMapOvr>
  <p:transition spd="slow">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p:cNvSpPr>
          <p:nvPr>
            <p:ph type="title"/>
          </p:nvPr>
        </p:nvSpPr>
        <p:spPr bwMode="auto">
          <a:xfrm>
            <a:off x="0" y="762000"/>
            <a:ext cx="6511925" cy="1143000"/>
          </a:xfrm>
        </p:spPr>
        <p:txBody>
          <a:bodyPr wrap="square" numCol="1" compatLnSpc="1">
            <a:prstTxWarp prst="textNoShape">
              <a:avLst/>
            </a:prstTxWarp>
          </a:bodyPr>
          <a:lstStyle/>
          <a:p>
            <a:r>
              <a:rPr lang="en-US" smtClean="0">
                <a:solidFill>
                  <a:schemeClr val="tx1"/>
                </a:solidFill>
                <a:effectLst/>
              </a:rPr>
              <a:t> Behavior Policy</a:t>
            </a:r>
          </a:p>
        </p:txBody>
      </p:sp>
      <p:sp>
        <p:nvSpPr>
          <p:cNvPr id="24578" name="Rectangle 3"/>
          <p:cNvSpPr>
            <a:spLocks noGrp="1"/>
          </p:cNvSpPr>
          <p:nvPr>
            <p:ph type="body" sz="half" idx="1"/>
          </p:nvPr>
        </p:nvSpPr>
        <p:spPr>
          <a:xfrm>
            <a:off x="1066800" y="1752600"/>
            <a:ext cx="6934200" cy="3475038"/>
          </a:xfrm>
        </p:spPr>
        <p:txBody>
          <a:bodyPr/>
          <a:lstStyle/>
          <a:p>
            <a:pPr>
              <a:lnSpc>
                <a:spcPct val="90000"/>
              </a:lnSpc>
            </a:pPr>
            <a:r>
              <a:rPr lang="en-US" sz="2000" dirty="0" smtClean="0"/>
              <a:t>We are a PBIS school which means we recognize and celebrate students who are meeting our expectations which I discussed with the students on the first day of school.  We want students to be </a:t>
            </a:r>
            <a:r>
              <a:rPr lang="en-US" sz="2000" b="1" dirty="0" smtClean="0"/>
              <a:t>Safe, Responsible, and Respectful</a:t>
            </a:r>
            <a:r>
              <a:rPr lang="en-US" sz="2000" dirty="0" smtClean="0"/>
              <a:t>.  (matrix on wall)</a:t>
            </a:r>
          </a:p>
          <a:p>
            <a:pPr>
              <a:lnSpc>
                <a:spcPct val="90000"/>
              </a:lnSpc>
            </a:pPr>
            <a:r>
              <a:rPr lang="en-US" sz="2000" dirty="0" smtClean="0"/>
              <a:t>Tickets are given to individuals who meet the expectations … winner at end of week receives a prize.</a:t>
            </a:r>
          </a:p>
          <a:p>
            <a:pPr>
              <a:lnSpc>
                <a:spcPct val="90000"/>
              </a:lnSpc>
            </a:pPr>
            <a:r>
              <a:rPr lang="en-US" sz="2000" dirty="0" smtClean="0"/>
              <a:t>Popcorn jar … class earns popcorn for the jar when they meet the expectations as a group.  When the jar is full, we have a popcorn party. </a:t>
            </a:r>
          </a:p>
          <a:p>
            <a:pPr lvl="6">
              <a:lnSpc>
                <a:spcPct val="90000"/>
              </a:lnSpc>
            </a:pPr>
            <a:r>
              <a:rPr lang="en-US" sz="2000" dirty="0"/>
              <a:t> </a:t>
            </a:r>
            <a:r>
              <a:rPr lang="en-US" sz="2000" dirty="0" smtClean="0"/>
              <a:t>Bingo – If a student turns in his/her homework, he/she can put their number on the bingo chart located in the back of the room.  One winner will be chosen each week.  </a:t>
            </a:r>
            <a:endParaRPr lang="en-US" sz="2000" dirty="0" smtClean="0"/>
          </a:p>
          <a:p>
            <a:pPr lvl="6">
              <a:lnSpc>
                <a:spcPct val="90000"/>
              </a:lnSpc>
            </a:pPr>
            <a:r>
              <a:rPr lang="en-US" sz="2000" dirty="0"/>
              <a:t> </a:t>
            </a:r>
            <a:r>
              <a:rPr lang="en-US" sz="2000" dirty="0" smtClean="0"/>
              <a:t>Mystery Walker – Rewards students fo</a:t>
            </a:r>
            <a:r>
              <a:rPr lang="en-US" sz="2000" dirty="0" smtClean="0"/>
              <a:t>r following hallway expectations.</a:t>
            </a:r>
            <a:endParaRPr lang="en-US" sz="2000" dirty="0" smtClean="0"/>
          </a:p>
          <a:p>
            <a:pPr lvl="7">
              <a:lnSpc>
                <a:spcPct val="90000"/>
              </a:lnSpc>
            </a:pPr>
            <a:endParaRPr lang="en-US" sz="1200" dirty="0" smtClean="0"/>
          </a:p>
          <a:p>
            <a:pPr>
              <a:lnSpc>
                <a:spcPct val="90000"/>
              </a:lnSpc>
              <a:buFont typeface="Georgia" pitchFamily="18" charset="0"/>
              <a:buNone/>
            </a:pPr>
            <a:r>
              <a:rPr lang="en-US" sz="2000" dirty="0" smtClean="0"/>
              <a:t> 				</a:t>
            </a:r>
          </a:p>
          <a:p>
            <a:pPr>
              <a:lnSpc>
                <a:spcPct val="90000"/>
              </a:lnSpc>
              <a:buFont typeface="Georgia" pitchFamily="18" charset="0"/>
              <a:buNone/>
            </a:pPr>
            <a:endParaRPr lang="en-US" sz="2000" dirty="0" smtClean="0"/>
          </a:p>
          <a:p>
            <a:pPr>
              <a:lnSpc>
                <a:spcPct val="90000"/>
              </a:lnSpc>
            </a:pPr>
            <a:endParaRPr lang="en-US" sz="2000" dirty="0" smtClean="0"/>
          </a:p>
        </p:txBody>
      </p:sp>
      <p:pic>
        <p:nvPicPr>
          <p:cNvPr id="24579" name="Picture 4" descr="j0215792"/>
          <p:cNvPicPr>
            <a:picLocks noGrp="1" noChangeAspect="1" noChangeArrowheads="1"/>
          </p:cNvPicPr>
          <p:nvPr>
            <p:ph sz="half" idx="2"/>
          </p:nvPr>
        </p:nvPicPr>
        <p:blipFill>
          <a:blip r:embed="rId2"/>
          <a:srcRect/>
          <a:stretch>
            <a:fillRect/>
          </a:stretch>
        </p:blipFill>
        <p:spPr>
          <a:xfrm>
            <a:off x="1676400" y="4953000"/>
            <a:ext cx="1143000" cy="1393825"/>
          </a:xfrm>
        </p:spPr>
      </p:pic>
    </p:spTree>
  </p:cSld>
  <p:clrMapOvr>
    <a:masterClrMapping/>
  </p:clrMapOvr>
  <p:transition spd="slow">
    <p:split orient="vert"/>
  </p:transition>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5374</TotalTime>
  <Words>1710</Words>
  <Application>Microsoft Office PowerPoint</Application>
  <PresentationFormat>On-screen Show (4:3)</PresentationFormat>
  <Paragraphs>224</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Slipstream</vt:lpstr>
      <vt:lpstr>PowerPoint Presentation</vt:lpstr>
      <vt:lpstr>Contact Information</vt:lpstr>
      <vt:lpstr>Goals</vt:lpstr>
      <vt:lpstr>PowerPoint Presentation</vt:lpstr>
      <vt:lpstr>PowerPoint Presentation</vt:lpstr>
      <vt:lpstr>PowerPoint Presentation</vt:lpstr>
      <vt:lpstr>PowerPoint Presentation</vt:lpstr>
      <vt:lpstr>PowerPoint Presentation</vt:lpstr>
      <vt:lpstr> Behavior Policy</vt:lpstr>
      <vt:lpstr>PowerPoint Presentation</vt:lpstr>
      <vt:lpstr>PowerPoint Presentation</vt:lpstr>
      <vt:lpstr>Grading Scale</vt:lpstr>
      <vt:lpstr>PowerPoint Presentation</vt:lpstr>
      <vt:lpstr>PowerPoint Presentation</vt:lpstr>
      <vt:lpstr>PowerPoint Presentation</vt:lpstr>
      <vt:lpstr>PowerPoint Presentation</vt:lpstr>
      <vt:lpstr>PowerPoint Presentation</vt:lpstr>
      <vt:lpstr>PowerPoint Presentation</vt:lpstr>
      <vt:lpstr>Xtra Math</vt:lpstr>
      <vt:lpstr>Class Website</vt:lpstr>
      <vt:lpstr>PowerPoint Presentation</vt:lpstr>
      <vt:lpstr>PowerPoint Presentation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Parents as Partners           2012</dc:title>
  <dc:creator>Owner</dc:creator>
  <cp:lastModifiedBy>wcsd</cp:lastModifiedBy>
  <cp:revision>70</cp:revision>
  <cp:lastPrinted>2016-09-14T12:27:41Z</cp:lastPrinted>
  <dcterms:created xsi:type="dcterms:W3CDTF">2012-09-10T22:10:29Z</dcterms:created>
  <dcterms:modified xsi:type="dcterms:W3CDTF">2016-09-14T23:51:27Z</dcterms:modified>
</cp:coreProperties>
</file>